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rimson Pro" panose="020B0604020202020204" charset="0"/>
      <p:regular r:id="rId33"/>
    </p:embeddedFont>
    <p:embeddedFont>
      <p:font typeface="Crimson Pro Bold" panose="020B0604020202020204" charset="0"/>
      <p:regular r:id="rId34"/>
    </p:embeddedFont>
    <p:embeddedFont>
      <p:font typeface="Open Sauc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1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svg"/><Relationship Id="rId7" Type="http://schemas.openxmlformats.org/officeDocument/2006/relationships/image" Target="../media/image55.sv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01.svg"/><Relationship Id="rId4" Type="http://schemas.openxmlformats.org/officeDocument/2006/relationships/image" Target="../media/image100.png"/><Relationship Id="rId9" Type="http://schemas.openxmlformats.org/officeDocument/2006/relationships/image" Target="../media/image103.svg"/></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 Id="rId9"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3" Type="http://schemas.openxmlformats.org/officeDocument/2006/relationships/image" Target="../media/image113.svg"/><Relationship Id="rId7" Type="http://schemas.openxmlformats.org/officeDocument/2006/relationships/image" Target="../media/image117.svg"/><Relationship Id="rId12" Type="http://schemas.openxmlformats.org/officeDocument/2006/relationships/image" Target="../media/image122.png"/><Relationship Id="rId17" Type="http://schemas.openxmlformats.org/officeDocument/2006/relationships/image" Target="../media/image127.svg"/><Relationship Id="rId2" Type="http://schemas.openxmlformats.org/officeDocument/2006/relationships/image" Target="../media/image112.png"/><Relationship Id="rId16"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svg"/><Relationship Id="rId5" Type="http://schemas.openxmlformats.org/officeDocument/2006/relationships/image" Target="../media/image115.svg"/><Relationship Id="rId15" Type="http://schemas.openxmlformats.org/officeDocument/2006/relationships/image" Target="../media/image125.sv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12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3.svg"/><Relationship Id="rId2" Type="http://schemas.openxmlformats.org/officeDocument/2006/relationships/image" Target="../media/image5.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8.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jpe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sp>
        <p:nvSpPr>
          <p:cNvPr id="2" name="Freeform 2"/>
          <p:cNvSpPr/>
          <p:nvPr/>
        </p:nvSpPr>
        <p:spPr>
          <a:xfrm>
            <a:off x="-842318" y="3952780"/>
            <a:ext cx="10805264" cy="6909031"/>
          </a:xfrm>
          <a:custGeom>
            <a:avLst/>
            <a:gdLst/>
            <a:ahLst/>
            <a:cxnLst/>
            <a:rect l="l" t="t" r="r" b="b"/>
            <a:pathLst>
              <a:path w="10805264" h="6909031">
                <a:moveTo>
                  <a:pt x="0" y="0"/>
                </a:moveTo>
                <a:lnTo>
                  <a:pt x="10805264" y="0"/>
                </a:lnTo>
                <a:lnTo>
                  <a:pt x="10805264" y="6909031"/>
                </a:lnTo>
                <a:lnTo>
                  <a:pt x="0" y="6909031"/>
                </a:lnTo>
                <a:lnTo>
                  <a:pt x="0" y="0"/>
                </a:lnTo>
                <a:close/>
              </a:path>
            </a:pathLst>
          </a:custGeom>
          <a:blipFill>
            <a:blip r:embed="rId2">
              <a:extLst>
                <a:ext uri="{96DAC541-7B7A-43D3-8B79-37D633B846F1}">
                  <asvg:svgBlip xmlns:asvg="http://schemas.microsoft.com/office/drawing/2016/SVG/main" r:embed="rId3"/>
                </a:ext>
              </a:extLst>
            </a:blip>
            <a:stretch>
              <a:fillRect l="-7727" t="-532" r="-4461" b="-36961"/>
            </a:stretch>
          </a:blipFill>
        </p:spPr>
      </p:sp>
      <p:sp>
        <p:nvSpPr>
          <p:cNvPr id="3" name="Freeform 3"/>
          <p:cNvSpPr/>
          <p:nvPr/>
        </p:nvSpPr>
        <p:spPr>
          <a:xfrm>
            <a:off x="-842318" y="1647217"/>
            <a:ext cx="5546768" cy="9616884"/>
          </a:xfrm>
          <a:custGeom>
            <a:avLst/>
            <a:gdLst/>
            <a:ahLst/>
            <a:cxnLst/>
            <a:rect l="l" t="t" r="r" b="b"/>
            <a:pathLst>
              <a:path w="5546768" h="9616884">
                <a:moveTo>
                  <a:pt x="0" y="0"/>
                </a:moveTo>
                <a:lnTo>
                  <a:pt x="5546768" y="0"/>
                </a:lnTo>
                <a:lnTo>
                  <a:pt x="5546768" y="9616884"/>
                </a:lnTo>
                <a:lnTo>
                  <a:pt x="0" y="9616884"/>
                </a:lnTo>
                <a:lnTo>
                  <a:pt x="0" y="0"/>
                </a:lnTo>
                <a:close/>
              </a:path>
            </a:pathLst>
          </a:custGeom>
          <a:blipFill>
            <a:blip r:embed="rId4">
              <a:extLst>
                <a:ext uri="{96DAC541-7B7A-43D3-8B79-37D633B846F1}">
                  <asvg:svgBlip xmlns:asvg="http://schemas.microsoft.com/office/drawing/2016/SVG/main" r:embed="rId5"/>
                </a:ext>
              </a:extLst>
            </a:blip>
            <a:stretch>
              <a:fillRect l="-117" r="-249" b="-756"/>
            </a:stretch>
          </a:blipFill>
        </p:spPr>
      </p:sp>
      <p:sp>
        <p:nvSpPr>
          <p:cNvPr id="4" name="TextBox 4"/>
          <p:cNvSpPr txBox="1"/>
          <p:nvPr/>
        </p:nvSpPr>
        <p:spPr>
          <a:xfrm>
            <a:off x="6588870" y="3158479"/>
            <a:ext cx="10670430" cy="2569845"/>
          </a:xfrm>
          <a:prstGeom prst="rect">
            <a:avLst/>
          </a:prstGeom>
        </p:spPr>
        <p:txBody>
          <a:bodyPr lIns="0" tIns="0" rIns="0" bIns="0" rtlCol="0" anchor="t">
            <a:spAutoFit/>
          </a:bodyPr>
          <a:lstStyle/>
          <a:p>
            <a:pPr>
              <a:lnSpc>
                <a:spcPts val="9990"/>
              </a:lnSpc>
            </a:pPr>
            <a:r>
              <a:rPr lang="en-US" sz="9000">
                <a:solidFill>
                  <a:srgbClr val="040404"/>
                </a:solidFill>
                <a:latin typeface="Crimson Pro Bold"/>
              </a:rPr>
              <a:t>HUSKIE MOTOR CORPORATION</a:t>
            </a:r>
          </a:p>
        </p:txBody>
      </p:sp>
      <p:sp>
        <p:nvSpPr>
          <p:cNvPr id="5" name="AutoShape 5"/>
          <p:cNvSpPr/>
          <p:nvPr/>
        </p:nvSpPr>
        <p:spPr>
          <a:xfrm>
            <a:off x="9327686" y="6455659"/>
            <a:ext cx="28575" cy="1789779"/>
          </a:xfrm>
          <a:prstGeom prst="rect">
            <a:avLst/>
          </a:prstGeom>
          <a:solidFill>
            <a:srgbClr val="4F826F"/>
          </a:solidFill>
        </p:spPr>
      </p:sp>
      <p:sp>
        <p:nvSpPr>
          <p:cNvPr id="6" name="TextBox 6"/>
          <p:cNvSpPr txBox="1"/>
          <p:nvPr/>
        </p:nvSpPr>
        <p:spPr>
          <a:xfrm>
            <a:off x="9602888" y="6627109"/>
            <a:ext cx="7656412" cy="1298575"/>
          </a:xfrm>
          <a:prstGeom prst="rect">
            <a:avLst/>
          </a:prstGeom>
        </p:spPr>
        <p:txBody>
          <a:bodyPr lIns="0" tIns="0" rIns="0" bIns="0" rtlCol="0" anchor="t">
            <a:spAutoFit/>
          </a:bodyPr>
          <a:lstStyle/>
          <a:p>
            <a:pPr>
              <a:lnSpc>
                <a:spcPts val="3499"/>
              </a:lnSpc>
            </a:pPr>
            <a:r>
              <a:rPr lang="en-US" sz="2499">
                <a:solidFill>
                  <a:srgbClr val="040404"/>
                </a:solidFill>
                <a:latin typeface="Crimson Pro Bold"/>
              </a:rPr>
              <a:t>NGƯỜI HƯỚNG DẪN</a:t>
            </a:r>
            <a:r>
              <a:rPr lang="en-US" sz="2499">
                <a:solidFill>
                  <a:srgbClr val="040404"/>
                </a:solidFill>
                <a:latin typeface="Crimson Pro"/>
              </a:rPr>
              <a:t>: TS PHẠM THÁI KỲ TRUNG</a:t>
            </a:r>
          </a:p>
          <a:p>
            <a:pPr>
              <a:lnSpc>
                <a:spcPts val="3499"/>
              </a:lnSpc>
            </a:pPr>
            <a:r>
              <a:rPr lang="en-US" sz="2499">
                <a:solidFill>
                  <a:srgbClr val="040404"/>
                </a:solidFill>
                <a:latin typeface="Crimson Pro Bold"/>
              </a:rPr>
              <a:t>THÀNH VIÊN</a:t>
            </a:r>
            <a:r>
              <a:rPr lang="en-US" sz="2499">
                <a:solidFill>
                  <a:srgbClr val="040404"/>
                </a:solidFill>
                <a:latin typeface="Crimson Pro"/>
              </a:rPr>
              <a:t>: TÔ HOÀNG MINH QUÂN – 520H0671 </a:t>
            </a:r>
          </a:p>
          <a:p>
            <a:pPr>
              <a:lnSpc>
                <a:spcPts val="3499"/>
              </a:lnSpc>
            </a:pPr>
            <a:r>
              <a:rPr lang="en-US" sz="2499">
                <a:solidFill>
                  <a:srgbClr val="040404"/>
                </a:solidFill>
                <a:latin typeface="Crimson Pro"/>
              </a:rPr>
              <a:t>                                 LÊ HUỲNH MỸ DUYÊN – 520H0626</a:t>
            </a:r>
          </a:p>
        </p:txBody>
      </p:sp>
      <p:sp>
        <p:nvSpPr>
          <p:cNvPr id="7" name="TextBox 7"/>
          <p:cNvSpPr txBox="1"/>
          <p:nvPr/>
        </p:nvSpPr>
        <p:spPr>
          <a:xfrm>
            <a:off x="6588870" y="2099633"/>
            <a:ext cx="10670430" cy="1148715"/>
          </a:xfrm>
          <a:prstGeom prst="rect">
            <a:avLst/>
          </a:prstGeom>
        </p:spPr>
        <p:txBody>
          <a:bodyPr lIns="0" tIns="0" rIns="0" bIns="0" rtlCol="0" anchor="t">
            <a:spAutoFit/>
          </a:bodyPr>
          <a:lstStyle/>
          <a:p>
            <a:pPr>
              <a:lnSpc>
                <a:spcPts val="8880"/>
              </a:lnSpc>
            </a:pPr>
            <a:r>
              <a:rPr lang="en-US" sz="8000">
                <a:solidFill>
                  <a:srgbClr val="040404"/>
                </a:solidFill>
                <a:latin typeface="Crimson Pro Bold"/>
              </a:rPr>
              <a:t>FINAL REPORT</a:t>
            </a:r>
          </a:p>
        </p:txBody>
      </p:sp>
      <p:sp>
        <p:nvSpPr>
          <p:cNvPr id="8" name="TextBox 8"/>
          <p:cNvSpPr txBox="1"/>
          <p:nvPr/>
        </p:nvSpPr>
        <p:spPr>
          <a:xfrm>
            <a:off x="15929230" y="606425"/>
            <a:ext cx="1815181" cy="422275"/>
          </a:xfrm>
          <a:prstGeom prst="rect">
            <a:avLst/>
          </a:prstGeom>
        </p:spPr>
        <p:txBody>
          <a:bodyPr lIns="0" tIns="0" rIns="0" bIns="0" rtlCol="0" anchor="t">
            <a:spAutoFit/>
          </a:bodyPr>
          <a:lstStyle/>
          <a:p>
            <a:pPr>
              <a:lnSpc>
                <a:spcPts val="3499"/>
              </a:lnSpc>
            </a:pPr>
            <a:r>
              <a:rPr lang="en-US" sz="2499">
                <a:solidFill>
                  <a:srgbClr val="040404"/>
                </a:solidFill>
                <a:latin typeface="Crimson Pro Bold"/>
              </a:rPr>
              <a:t>GROUP: </a:t>
            </a:r>
            <a:r>
              <a:rPr lang="en-US" sz="2499">
                <a:solidFill>
                  <a:srgbClr val="040404"/>
                </a:solidFill>
                <a:latin typeface="Crimson Pro"/>
              </a:rPr>
              <a:t>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flipH="1">
            <a:off x="16164492" y="6443050"/>
            <a:ext cx="2189615" cy="1982597"/>
          </a:xfrm>
          <a:custGeom>
            <a:avLst/>
            <a:gdLst/>
            <a:ahLst/>
            <a:cxnLst/>
            <a:rect l="l" t="t" r="r" b="b"/>
            <a:pathLst>
              <a:path w="2189615" h="1982597">
                <a:moveTo>
                  <a:pt x="2189616" y="0"/>
                </a:moveTo>
                <a:lnTo>
                  <a:pt x="0" y="0"/>
                </a:lnTo>
                <a:lnTo>
                  <a:pt x="0" y="1982597"/>
                </a:lnTo>
                <a:lnTo>
                  <a:pt x="2189616" y="1982597"/>
                </a:lnTo>
                <a:lnTo>
                  <a:pt x="218961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3731" y="356702"/>
            <a:ext cx="17791889" cy="8901598"/>
            <a:chOff x="0" y="0"/>
            <a:chExt cx="4685930" cy="2344454"/>
          </a:xfrm>
        </p:grpSpPr>
        <p:sp>
          <p:nvSpPr>
            <p:cNvPr id="4" name="Freeform 4"/>
            <p:cNvSpPr/>
            <p:nvPr/>
          </p:nvSpPr>
          <p:spPr>
            <a:xfrm>
              <a:off x="0" y="0"/>
              <a:ext cx="4685929" cy="2344454"/>
            </a:xfrm>
            <a:custGeom>
              <a:avLst/>
              <a:gdLst/>
              <a:ahLst/>
              <a:cxnLst/>
              <a:rect l="l" t="t" r="r" b="b"/>
              <a:pathLst>
                <a:path w="4685929" h="2344454">
                  <a:moveTo>
                    <a:pt x="0" y="0"/>
                  </a:moveTo>
                  <a:lnTo>
                    <a:pt x="4685929" y="0"/>
                  </a:lnTo>
                  <a:lnTo>
                    <a:pt x="4685929" y="2344454"/>
                  </a:lnTo>
                  <a:lnTo>
                    <a:pt x="0" y="2344454"/>
                  </a:lnTo>
                  <a:close/>
                </a:path>
              </a:pathLst>
            </a:custGeom>
            <a:solidFill>
              <a:srgbClr val="1C5739"/>
            </a:solidFill>
          </p:spPr>
        </p:sp>
        <p:sp>
          <p:nvSpPr>
            <p:cNvPr id="5" name="TextBox 5"/>
            <p:cNvSpPr txBox="1"/>
            <p:nvPr/>
          </p:nvSpPr>
          <p:spPr>
            <a:xfrm>
              <a:off x="0" y="-38100"/>
              <a:ext cx="4685930" cy="238255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76611" y="9500113"/>
            <a:ext cx="19974273" cy="1162282"/>
            <a:chOff x="0" y="0"/>
            <a:chExt cx="5260714" cy="306115"/>
          </a:xfrm>
        </p:grpSpPr>
        <p:sp>
          <p:nvSpPr>
            <p:cNvPr id="7" name="Freeform 7"/>
            <p:cNvSpPr/>
            <p:nvPr/>
          </p:nvSpPr>
          <p:spPr>
            <a:xfrm>
              <a:off x="0" y="0"/>
              <a:ext cx="5260714" cy="306115"/>
            </a:xfrm>
            <a:custGeom>
              <a:avLst/>
              <a:gdLst/>
              <a:ahLst/>
              <a:cxnLst/>
              <a:rect l="l" t="t" r="r" b="b"/>
              <a:pathLst>
                <a:path w="5260714" h="306115">
                  <a:moveTo>
                    <a:pt x="0" y="0"/>
                  </a:moveTo>
                  <a:lnTo>
                    <a:pt x="5260714" y="0"/>
                  </a:lnTo>
                  <a:lnTo>
                    <a:pt x="5260714" y="306115"/>
                  </a:lnTo>
                  <a:lnTo>
                    <a:pt x="0" y="306115"/>
                  </a:lnTo>
                  <a:close/>
                </a:path>
              </a:pathLst>
            </a:custGeom>
            <a:solidFill>
              <a:srgbClr val="1C5739"/>
            </a:solidFill>
          </p:spPr>
        </p:sp>
        <p:sp>
          <p:nvSpPr>
            <p:cNvPr id="8" name="TextBox 8"/>
            <p:cNvSpPr txBox="1"/>
            <p:nvPr/>
          </p:nvSpPr>
          <p:spPr>
            <a:xfrm>
              <a:off x="0" y="-38100"/>
              <a:ext cx="5260714" cy="34421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300107" y="1028700"/>
            <a:ext cx="4927677" cy="1532060"/>
          </a:xfrm>
          <a:custGeom>
            <a:avLst/>
            <a:gdLst/>
            <a:ahLst/>
            <a:cxnLst/>
            <a:rect l="l" t="t" r="r" b="b"/>
            <a:pathLst>
              <a:path w="4927677" h="1532060">
                <a:moveTo>
                  <a:pt x="0" y="0"/>
                </a:moveTo>
                <a:lnTo>
                  <a:pt x="4927677" y="0"/>
                </a:lnTo>
                <a:lnTo>
                  <a:pt x="4927677" y="1532060"/>
                </a:lnTo>
                <a:lnTo>
                  <a:pt x="0" y="1532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53597" y="1574422"/>
            <a:ext cx="12648496" cy="6466158"/>
          </a:xfrm>
          <a:custGeom>
            <a:avLst/>
            <a:gdLst/>
            <a:ahLst/>
            <a:cxnLst/>
            <a:rect l="l" t="t" r="r" b="b"/>
            <a:pathLst>
              <a:path w="12648496" h="6466158">
                <a:moveTo>
                  <a:pt x="0" y="0"/>
                </a:moveTo>
                <a:lnTo>
                  <a:pt x="12648495" y="0"/>
                </a:lnTo>
                <a:lnTo>
                  <a:pt x="12648495" y="6466158"/>
                </a:lnTo>
                <a:lnTo>
                  <a:pt x="0" y="6466158"/>
                </a:lnTo>
                <a:lnTo>
                  <a:pt x="0" y="0"/>
                </a:lnTo>
                <a:close/>
              </a:path>
            </a:pathLst>
          </a:custGeom>
          <a:blipFill>
            <a:blip r:embed="rId6"/>
            <a:stretch>
              <a:fillRect/>
            </a:stretch>
          </a:blipFill>
        </p:spPr>
      </p:sp>
      <p:sp>
        <p:nvSpPr>
          <p:cNvPr id="11" name="TextBox 11"/>
          <p:cNvSpPr txBox="1"/>
          <p:nvPr/>
        </p:nvSpPr>
        <p:spPr>
          <a:xfrm>
            <a:off x="13111012" y="2981092"/>
            <a:ext cx="4680499" cy="3461959"/>
          </a:xfrm>
          <a:prstGeom prst="rect">
            <a:avLst/>
          </a:prstGeom>
        </p:spPr>
        <p:txBody>
          <a:bodyPr lIns="0" tIns="0" rIns="0" bIns="0" rtlCol="0" anchor="t">
            <a:spAutoFit/>
          </a:bodyPr>
          <a:lstStyle/>
          <a:p>
            <a:pPr marL="612078" lvl="1" indent="-306039">
              <a:lnSpc>
                <a:spcPts val="3969"/>
              </a:lnSpc>
              <a:buFont typeface="Arial"/>
              <a:buChar char="•"/>
            </a:pPr>
            <a:r>
              <a:rPr lang="en-US" sz="2835" spc="141">
                <a:solidFill>
                  <a:srgbClr val="FFFFFF"/>
                </a:solidFill>
                <a:latin typeface="Crimson Pro"/>
              </a:rPr>
              <a:t>HMC có ba kênh bán hàng chính. Kênh bán hàng 1 chứng tỏ rằng hoạt động bán lẻ của họ tạo ra doanh số bán hàng nhiều nhất và tạo ra doanh thu cao nhất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076535" y="-1191430"/>
            <a:ext cx="2365530" cy="2382860"/>
          </a:xfrm>
          <a:custGeom>
            <a:avLst/>
            <a:gdLst/>
            <a:ahLst/>
            <a:cxnLst/>
            <a:rect l="l" t="t" r="r" b="b"/>
            <a:pathLst>
              <a:path w="2365530" h="2382860">
                <a:moveTo>
                  <a:pt x="0" y="0"/>
                </a:moveTo>
                <a:lnTo>
                  <a:pt x="2365530" y="0"/>
                </a:lnTo>
                <a:lnTo>
                  <a:pt x="2365530" y="2382860"/>
                </a:lnTo>
                <a:lnTo>
                  <a:pt x="0" y="2382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96813" y="7933326"/>
            <a:ext cx="1324974" cy="1324974"/>
          </a:xfrm>
          <a:custGeom>
            <a:avLst/>
            <a:gdLst/>
            <a:ahLst/>
            <a:cxnLst/>
            <a:rect l="l" t="t" r="r" b="b"/>
            <a:pathLst>
              <a:path w="1324974" h="1324974">
                <a:moveTo>
                  <a:pt x="0" y="0"/>
                </a:moveTo>
                <a:lnTo>
                  <a:pt x="1324974" y="0"/>
                </a:lnTo>
                <a:lnTo>
                  <a:pt x="1324974" y="1324974"/>
                </a:lnTo>
                <a:lnTo>
                  <a:pt x="0" y="13249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0995" y="505566"/>
            <a:ext cx="15385540" cy="8752734"/>
          </a:xfrm>
          <a:custGeom>
            <a:avLst/>
            <a:gdLst/>
            <a:ahLst/>
            <a:cxnLst/>
            <a:rect l="l" t="t" r="r" b="b"/>
            <a:pathLst>
              <a:path w="15385540" h="8752734">
                <a:moveTo>
                  <a:pt x="0" y="0"/>
                </a:moveTo>
                <a:lnTo>
                  <a:pt x="15385540" y="0"/>
                </a:lnTo>
                <a:lnTo>
                  <a:pt x="15385540" y="8752734"/>
                </a:lnTo>
                <a:lnTo>
                  <a:pt x="0" y="8752734"/>
                </a:lnTo>
                <a:lnTo>
                  <a:pt x="0" y="0"/>
                </a:lnTo>
                <a:close/>
              </a:path>
            </a:pathLst>
          </a:custGeom>
          <a:blipFill>
            <a:blip r:embed="rId6"/>
            <a:stretch>
              <a:fillRect/>
            </a:stretch>
          </a:blipFill>
        </p:spPr>
      </p:sp>
      <p:sp>
        <p:nvSpPr>
          <p:cNvPr id="5" name="TextBox 5"/>
          <p:cNvSpPr txBox="1"/>
          <p:nvPr/>
        </p:nvSpPr>
        <p:spPr>
          <a:xfrm>
            <a:off x="6760200" y="1887621"/>
            <a:ext cx="8805503" cy="1462633"/>
          </a:xfrm>
          <a:prstGeom prst="rect">
            <a:avLst/>
          </a:prstGeom>
        </p:spPr>
        <p:txBody>
          <a:bodyPr lIns="0" tIns="0" rIns="0" bIns="0" rtlCol="0" anchor="t">
            <a:spAutoFit/>
          </a:bodyPr>
          <a:lstStyle/>
          <a:p>
            <a:pPr algn="just">
              <a:lnSpc>
                <a:spcPts val="3918"/>
              </a:lnSpc>
            </a:pPr>
            <a:r>
              <a:rPr lang="en-US" sz="2798" spc="139">
                <a:solidFill>
                  <a:srgbClr val="231F20"/>
                </a:solidFill>
                <a:latin typeface="Crimson Pro"/>
              </a:rPr>
              <a:t> Chúng ta có thể thấy rằng “Advantage” là mẫu xe tạo ra nhiều lợi nhuận nhất ở HMC - "Mortimer" là mẫu xe mang lại ít lợi nhuận nhất ở HMC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226"/>
        </a:solidFill>
        <a:effectLst/>
      </p:bgPr>
    </p:bg>
    <p:spTree>
      <p:nvGrpSpPr>
        <p:cNvPr id="1" name=""/>
        <p:cNvGrpSpPr/>
        <p:nvPr/>
      </p:nvGrpSpPr>
      <p:grpSpPr>
        <a:xfrm>
          <a:off x="0" y="0"/>
          <a:ext cx="0" cy="0"/>
          <a:chOff x="0" y="0"/>
          <a:chExt cx="0" cy="0"/>
        </a:xfrm>
      </p:grpSpPr>
      <p:sp>
        <p:nvSpPr>
          <p:cNvPr id="2" name="TextBox 2"/>
          <p:cNvSpPr txBox="1"/>
          <p:nvPr/>
        </p:nvSpPr>
        <p:spPr>
          <a:xfrm>
            <a:off x="5702946" y="8790757"/>
            <a:ext cx="6882108" cy="507365"/>
          </a:xfrm>
          <a:prstGeom prst="rect">
            <a:avLst/>
          </a:prstGeom>
        </p:spPr>
        <p:txBody>
          <a:bodyPr lIns="0" tIns="0" rIns="0" bIns="0" rtlCol="0" anchor="t">
            <a:spAutoFit/>
          </a:bodyPr>
          <a:lstStyle/>
          <a:p>
            <a:pPr algn="ctr">
              <a:lnSpc>
                <a:spcPts val="4059"/>
              </a:lnSpc>
            </a:pPr>
            <a:r>
              <a:rPr lang="en-US" sz="2899" spc="284">
                <a:solidFill>
                  <a:srgbClr val="FFFFFF"/>
                </a:solidFill>
                <a:latin typeface="Crimson Pro"/>
              </a:rPr>
              <a:t>TDTU UNIVERSITY| 2024</a:t>
            </a:r>
          </a:p>
        </p:txBody>
      </p:sp>
      <p:sp>
        <p:nvSpPr>
          <p:cNvPr id="3" name="AutoShape 3"/>
          <p:cNvSpPr/>
          <p:nvPr/>
        </p:nvSpPr>
        <p:spPr>
          <a:xfrm>
            <a:off x="-260599" y="9061267"/>
            <a:ext cx="7105264" cy="19050"/>
          </a:xfrm>
          <a:prstGeom prst="line">
            <a:avLst/>
          </a:prstGeom>
          <a:ln w="114300" cap="flat">
            <a:solidFill>
              <a:srgbClr val="397D5A"/>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397D5A"/>
            </a:solidFill>
            <a:prstDash val="solid"/>
            <a:headEnd type="none" w="sm" len="sm"/>
            <a:tailEnd type="none" w="sm" len="sm"/>
          </a:ln>
        </p:spPr>
      </p:sp>
      <p:sp>
        <p:nvSpPr>
          <p:cNvPr id="5" name="Freeform 5"/>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640461"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FBFB"/>
              </a:solidFill>
            </p:spPr>
          </p:sp>
          <p:sp>
            <p:nvSpPr>
              <p:cNvPr id="9" name="TextBox 9"/>
              <p:cNvSpPr txBox="1"/>
              <p:nvPr/>
            </p:nvSpPr>
            <p:spPr>
              <a:xfrm>
                <a:off x="0" y="-38100"/>
                <a:ext cx="703982" cy="723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28057"/>
              <a:ext cx="2083482" cy="1232777"/>
            </a:xfrm>
            <a:prstGeom prst="rect">
              <a:avLst/>
            </a:prstGeom>
          </p:spPr>
          <p:txBody>
            <a:bodyPr lIns="0" tIns="0" rIns="0" bIns="0" rtlCol="0" anchor="t">
              <a:spAutoFit/>
            </a:bodyPr>
            <a:lstStyle/>
            <a:p>
              <a:pPr algn="ctr">
                <a:lnSpc>
                  <a:spcPts val="7707"/>
                </a:lnSpc>
              </a:pPr>
              <a:r>
                <a:rPr lang="en-US" sz="5505" spc="275">
                  <a:solidFill>
                    <a:srgbClr val="231F20"/>
                  </a:solidFill>
                  <a:latin typeface="Crimson Pro"/>
                </a:rPr>
                <a:t>17</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576611" y="9485629"/>
            <a:ext cx="19974273" cy="1861295"/>
            <a:chOff x="0" y="0"/>
            <a:chExt cx="5260714" cy="490218"/>
          </a:xfrm>
        </p:grpSpPr>
        <p:sp>
          <p:nvSpPr>
            <p:cNvPr id="13" name="Freeform 13"/>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DFBFB"/>
            </a:solidFill>
          </p:spPr>
        </p:sp>
        <p:sp>
          <p:nvSpPr>
            <p:cNvPr id="14" name="TextBox 14"/>
            <p:cNvSpPr txBox="1"/>
            <p:nvPr/>
          </p:nvSpPr>
          <p:spPr>
            <a:xfrm>
              <a:off x="0" y="-38100"/>
              <a:ext cx="5260714" cy="52831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421895" y="553943"/>
            <a:ext cx="14890904" cy="6618179"/>
          </a:xfrm>
          <a:custGeom>
            <a:avLst/>
            <a:gdLst/>
            <a:ahLst/>
            <a:cxnLst/>
            <a:rect l="l" t="t" r="r" b="b"/>
            <a:pathLst>
              <a:path w="14890904" h="6618179">
                <a:moveTo>
                  <a:pt x="0" y="0"/>
                </a:moveTo>
                <a:lnTo>
                  <a:pt x="14890904" y="0"/>
                </a:lnTo>
                <a:lnTo>
                  <a:pt x="14890904" y="6618180"/>
                </a:lnTo>
                <a:lnTo>
                  <a:pt x="0" y="6618180"/>
                </a:lnTo>
                <a:lnTo>
                  <a:pt x="0" y="0"/>
                </a:lnTo>
                <a:close/>
              </a:path>
            </a:pathLst>
          </a:custGeom>
          <a:blipFill>
            <a:blip r:embed="rId4"/>
            <a:stretch>
              <a:fillRect/>
            </a:stretch>
          </a:blipFill>
        </p:spPr>
      </p:sp>
      <p:sp>
        <p:nvSpPr>
          <p:cNvPr id="16" name="TextBox 16"/>
          <p:cNvSpPr txBox="1"/>
          <p:nvPr/>
        </p:nvSpPr>
        <p:spPr>
          <a:xfrm>
            <a:off x="2987280" y="7709978"/>
            <a:ext cx="11381601" cy="533400"/>
          </a:xfrm>
          <a:prstGeom prst="rect">
            <a:avLst/>
          </a:prstGeom>
        </p:spPr>
        <p:txBody>
          <a:bodyPr lIns="0" tIns="0" rIns="0" bIns="0" rtlCol="0" anchor="t">
            <a:spAutoFit/>
          </a:bodyPr>
          <a:lstStyle/>
          <a:p>
            <a:pPr>
              <a:lnSpc>
                <a:spcPts val="4200"/>
              </a:lnSpc>
              <a:spcBef>
                <a:spcPct val="0"/>
              </a:spcBef>
            </a:pPr>
            <a:r>
              <a:rPr lang="en-US" sz="3000" spc="150">
                <a:solidFill>
                  <a:srgbClr val="FFFFFF"/>
                </a:solidFill>
                <a:latin typeface="Crimson Pro"/>
              </a:rPr>
              <a:t>Mối liên hệ giữa tổng doanh thu và lợi nhuận sau thuế đối với HMC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52611" y="-531941"/>
            <a:ext cx="2452362" cy="11380101"/>
            <a:chOff x="0" y="0"/>
            <a:chExt cx="645890" cy="2997228"/>
          </a:xfrm>
        </p:grpSpPr>
        <p:sp>
          <p:nvSpPr>
            <p:cNvPr id="3" name="Freeform 3"/>
            <p:cNvSpPr/>
            <p:nvPr/>
          </p:nvSpPr>
          <p:spPr>
            <a:xfrm>
              <a:off x="0" y="0"/>
              <a:ext cx="645890" cy="2997228"/>
            </a:xfrm>
            <a:custGeom>
              <a:avLst/>
              <a:gdLst/>
              <a:ahLst/>
              <a:cxnLst/>
              <a:rect l="l" t="t" r="r" b="b"/>
              <a:pathLst>
                <a:path w="645890" h="2997228">
                  <a:moveTo>
                    <a:pt x="0" y="0"/>
                  </a:moveTo>
                  <a:lnTo>
                    <a:pt x="645890" y="0"/>
                  </a:lnTo>
                  <a:lnTo>
                    <a:pt x="645890" y="2997228"/>
                  </a:lnTo>
                  <a:lnTo>
                    <a:pt x="0" y="2997228"/>
                  </a:lnTo>
                  <a:close/>
                </a:path>
              </a:pathLst>
            </a:custGeom>
            <a:solidFill>
              <a:srgbClr val="1C5739"/>
            </a:solidFill>
          </p:spPr>
        </p:sp>
        <p:sp>
          <p:nvSpPr>
            <p:cNvPr id="4" name="TextBox 4"/>
            <p:cNvSpPr txBox="1"/>
            <p:nvPr/>
          </p:nvSpPr>
          <p:spPr>
            <a:xfrm>
              <a:off x="0" y="-38100"/>
              <a:ext cx="645890" cy="303532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44000" y="550563"/>
            <a:ext cx="8115300" cy="0"/>
          </a:xfrm>
          <a:prstGeom prst="line">
            <a:avLst/>
          </a:prstGeom>
          <a:ln w="38100" cap="flat">
            <a:solidFill>
              <a:srgbClr val="1C5739"/>
            </a:solidFill>
            <a:prstDash val="solid"/>
            <a:headEnd type="none" w="sm" len="sm"/>
            <a:tailEnd type="none" w="sm" len="sm"/>
          </a:ln>
        </p:spPr>
      </p:sp>
      <p:sp>
        <p:nvSpPr>
          <p:cNvPr id="6" name="Freeform 6"/>
          <p:cNvSpPr/>
          <p:nvPr/>
        </p:nvSpPr>
        <p:spPr>
          <a:xfrm>
            <a:off x="2214259" y="2074997"/>
            <a:ext cx="16545641" cy="7183303"/>
          </a:xfrm>
          <a:custGeom>
            <a:avLst/>
            <a:gdLst/>
            <a:ahLst/>
            <a:cxnLst/>
            <a:rect l="l" t="t" r="r" b="b"/>
            <a:pathLst>
              <a:path w="16545641" h="7183303">
                <a:moveTo>
                  <a:pt x="0" y="0"/>
                </a:moveTo>
                <a:lnTo>
                  <a:pt x="16545641" y="0"/>
                </a:lnTo>
                <a:lnTo>
                  <a:pt x="16545641" y="7183303"/>
                </a:lnTo>
                <a:lnTo>
                  <a:pt x="0" y="7183303"/>
                </a:lnTo>
                <a:lnTo>
                  <a:pt x="0" y="0"/>
                </a:lnTo>
                <a:close/>
              </a:path>
            </a:pathLst>
          </a:custGeom>
          <a:blipFill>
            <a:blip r:embed="rId2"/>
            <a:stretch>
              <a:fillRect/>
            </a:stretch>
          </a:blipFill>
        </p:spPr>
      </p:sp>
      <p:sp>
        <p:nvSpPr>
          <p:cNvPr id="7" name="TextBox 7"/>
          <p:cNvSpPr txBox="1"/>
          <p:nvPr/>
        </p:nvSpPr>
        <p:spPr>
          <a:xfrm>
            <a:off x="8330527" y="5628549"/>
            <a:ext cx="7503046" cy="2503186"/>
          </a:xfrm>
          <a:prstGeom prst="rect">
            <a:avLst/>
          </a:prstGeom>
        </p:spPr>
        <p:txBody>
          <a:bodyPr lIns="0" tIns="0" rIns="0" bIns="0" rtlCol="0" anchor="t">
            <a:spAutoFit/>
          </a:bodyPr>
          <a:lstStyle/>
          <a:p>
            <a:pPr marL="507016" lvl="1" indent="-253508">
              <a:lnSpc>
                <a:spcPts val="3287"/>
              </a:lnSpc>
              <a:buFont typeface="Arial"/>
              <a:buChar char="•"/>
            </a:pPr>
            <a:r>
              <a:rPr lang="en-US" sz="2348" spc="230">
                <a:solidFill>
                  <a:srgbClr val="231F20"/>
                </a:solidFill>
                <a:latin typeface="Crimson Pro"/>
              </a:rPr>
              <a:t>HMC đã đóng góp nhiều hơn vào dòng xe "Advantage", đạt mức cao nhất. Ngược lại, dòng xe ít đóng góp nhất của HMC là "Cherry". </a:t>
            </a:r>
          </a:p>
          <a:p>
            <a:pPr marL="507016" lvl="1" indent="-253508">
              <a:lnSpc>
                <a:spcPts val="3287"/>
              </a:lnSpc>
              <a:buFont typeface="Arial"/>
              <a:buChar char="•"/>
            </a:pPr>
            <a:r>
              <a:rPr lang="en-US" sz="2348" spc="230">
                <a:solidFill>
                  <a:srgbClr val="231F20"/>
                </a:solidFill>
                <a:latin typeface="Crimson Pro"/>
              </a:rPr>
              <a:t>Vì vậy, lợi nhuận của mỗi dòng xe phụ thuộc vào việc HMC sẽ đầu tư như thế nào cho từng mẫu xe.</a:t>
            </a:r>
          </a:p>
        </p:txBody>
      </p:sp>
      <p:sp>
        <p:nvSpPr>
          <p:cNvPr id="8" name="TextBox 8"/>
          <p:cNvSpPr txBox="1"/>
          <p:nvPr/>
        </p:nvSpPr>
        <p:spPr>
          <a:xfrm>
            <a:off x="6735557" y="914400"/>
            <a:ext cx="6515910" cy="873125"/>
          </a:xfrm>
          <a:prstGeom prst="rect">
            <a:avLst/>
          </a:prstGeom>
        </p:spPr>
        <p:txBody>
          <a:bodyPr lIns="0" tIns="0" rIns="0" bIns="0" rtlCol="0" anchor="t">
            <a:spAutoFit/>
          </a:bodyPr>
          <a:lstStyle/>
          <a:p>
            <a:pPr>
              <a:lnSpc>
                <a:spcPts val="7000"/>
              </a:lnSpc>
            </a:pPr>
            <a:r>
              <a:rPr lang="en-US" sz="5000" spc="490">
                <a:solidFill>
                  <a:srgbClr val="231F20"/>
                </a:solidFill>
                <a:latin typeface="Crimson Pro Bold"/>
              </a:rPr>
              <a:t>Phân tích tài chính</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sp>
        <p:nvSpPr>
          <p:cNvPr id="2" name="AutoShape 2"/>
          <p:cNvSpPr/>
          <p:nvPr/>
        </p:nvSpPr>
        <p:spPr>
          <a:xfrm>
            <a:off x="6221037" y="363619"/>
            <a:ext cx="11531831" cy="0"/>
          </a:xfrm>
          <a:prstGeom prst="line">
            <a:avLst/>
          </a:prstGeom>
          <a:ln w="38100" cap="flat">
            <a:solidFill>
              <a:srgbClr val="FDFBFB"/>
            </a:solidFill>
            <a:prstDash val="solid"/>
            <a:headEnd type="none" w="sm" len="sm"/>
            <a:tailEnd type="none" w="sm" len="sm"/>
          </a:ln>
        </p:spPr>
      </p:sp>
      <p:sp>
        <p:nvSpPr>
          <p:cNvPr id="3" name="Freeform 3"/>
          <p:cNvSpPr/>
          <p:nvPr/>
        </p:nvSpPr>
        <p:spPr>
          <a:xfrm>
            <a:off x="2368163" y="2407863"/>
            <a:ext cx="13873907" cy="7384062"/>
          </a:xfrm>
          <a:custGeom>
            <a:avLst/>
            <a:gdLst/>
            <a:ahLst/>
            <a:cxnLst/>
            <a:rect l="l" t="t" r="r" b="b"/>
            <a:pathLst>
              <a:path w="13873907" h="7384062">
                <a:moveTo>
                  <a:pt x="0" y="0"/>
                </a:moveTo>
                <a:lnTo>
                  <a:pt x="13873907" y="0"/>
                </a:lnTo>
                <a:lnTo>
                  <a:pt x="13873907" y="7384062"/>
                </a:lnTo>
                <a:lnTo>
                  <a:pt x="0" y="7384062"/>
                </a:lnTo>
                <a:lnTo>
                  <a:pt x="0" y="0"/>
                </a:lnTo>
                <a:close/>
              </a:path>
            </a:pathLst>
          </a:custGeom>
          <a:blipFill>
            <a:blip r:embed="rId2"/>
            <a:stretch>
              <a:fillRect/>
            </a:stretch>
          </a:blipFill>
        </p:spPr>
      </p:sp>
      <p:sp>
        <p:nvSpPr>
          <p:cNvPr id="4" name="TextBox 4"/>
          <p:cNvSpPr txBox="1"/>
          <p:nvPr/>
        </p:nvSpPr>
        <p:spPr>
          <a:xfrm>
            <a:off x="833852" y="815222"/>
            <a:ext cx="16620296" cy="1362710"/>
          </a:xfrm>
          <a:prstGeom prst="rect">
            <a:avLst/>
          </a:prstGeom>
        </p:spPr>
        <p:txBody>
          <a:bodyPr lIns="0" tIns="0" rIns="0" bIns="0" rtlCol="0" anchor="t">
            <a:spAutoFit/>
          </a:bodyPr>
          <a:lstStyle/>
          <a:p>
            <a:pPr>
              <a:lnSpc>
                <a:spcPts val="3639"/>
              </a:lnSpc>
            </a:pPr>
            <a:r>
              <a:rPr lang="en-US" sz="2599" spc="129">
                <a:solidFill>
                  <a:srgbClr val="FFFFFF"/>
                </a:solidFill>
                <a:latin typeface="Crimson Pro"/>
              </a:rPr>
              <a:t>Chi phí biến đổi trung bình là mấu chốt quyết định có tiếp tục một dòng sản phẩm nhất định hay không, đồng thời giá trị này phải thấp hơn doanh thu cận biên nếu HMC muốn tiếp tục hoạt động thành công lâu dài. HMC khó chuyển sự gia tăng chi phí nguyên vật liệu sang người tiêu dùng vì tính cạnh tranh trong lĩnh vực ô tô</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226"/>
        </a:solidFill>
        <a:effectLst/>
      </p:bgPr>
    </p:bg>
    <p:spTree>
      <p:nvGrpSpPr>
        <p:cNvPr id="1" name=""/>
        <p:cNvGrpSpPr/>
        <p:nvPr/>
      </p:nvGrpSpPr>
      <p:grpSpPr>
        <a:xfrm>
          <a:off x="0" y="0"/>
          <a:ext cx="0" cy="0"/>
          <a:chOff x="0" y="0"/>
          <a:chExt cx="0" cy="0"/>
        </a:xfrm>
      </p:grpSpPr>
      <p:sp>
        <p:nvSpPr>
          <p:cNvPr id="2" name="Freeform 2"/>
          <p:cNvSpPr/>
          <p:nvPr/>
        </p:nvSpPr>
        <p:spPr>
          <a:xfrm>
            <a:off x="4792685" y="1028700"/>
            <a:ext cx="13495315" cy="8219874"/>
          </a:xfrm>
          <a:custGeom>
            <a:avLst/>
            <a:gdLst/>
            <a:ahLst/>
            <a:cxnLst/>
            <a:rect l="l" t="t" r="r" b="b"/>
            <a:pathLst>
              <a:path w="13495315" h="8219874">
                <a:moveTo>
                  <a:pt x="0" y="0"/>
                </a:moveTo>
                <a:lnTo>
                  <a:pt x="13495315" y="0"/>
                </a:lnTo>
                <a:lnTo>
                  <a:pt x="13495315" y="8219874"/>
                </a:lnTo>
                <a:lnTo>
                  <a:pt x="0" y="8219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8720" y="-1163493"/>
            <a:ext cx="3714840" cy="3742054"/>
          </a:xfrm>
          <a:custGeom>
            <a:avLst/>
            <a:gdLst/>
            <a:ahLst/>
            <a:cxnLst/>
            <a:rect l="l" t="t" r="r" b="b"/>
            <a:pathLst>
              <a:path w="3714840" h="3742054">
                <a:moveTo>
                  <a:pt x="0" y="0"/>
                </a:moveTo>
                <a:lnTo>
                  <a:pt x="3714840" y="0"/>
                </a:lnTo>
                <a:lnTo>
                  <a:pt x="3714840" y="3742055"/>
                </a:lnTo>
                <a:lnTo>
                  <a:pt x="0" y="3742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90161" y="7892664"/>
            <a:ext cx="1602524" cy="1602524"/>
          </a:xfrm>
          <a:custGeom>
            <a:avLst/>
            <a:gdLst/>
            <a:ahLst/>
            <a:cxnLst/>
            <a:rect l="l" t="t" r="r" b="b"/>
            <a:pathLst>
              <a:path w="1602524" h="1602524">
                <a:moveTo>
                  <a:pt x="0" y="0"/>
                </a:moveTo>
                <a:lnTo>
                  <a:pt x="1602524" y="0"/>
                </a:lnTo>
                <a:lnTo>
                  <a:pt x="1602524" y="1602524"/>
                </a:lnTo>
                <a:lnTo>
                  <a:pt x="0" y="16025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325815" y="-757319"/>
            <a:ext cx="1856920" cy="1786019"/>
          </a:xfrm>
          <a:custGeom>
            <a:avLst/>
            <a:gdLst/>
            <a:ahLst/>
            <a:cxnLst/>
            <a:rect l="l" t="t" r="r" b="b"/>
            <a:pathLst>
              <a:path w="1856920" h="1786019">
                <a:moveTo>
                  <a:pt x="0" y="0"/>
                </a:moveTo>
                <a:lnTo>
                  <a:pt x="1856919" y="0"/>
                </a:lnTo>
                <a:lnTo>
                  <a:pt x="1856919" y="1786019"/>
                </a:lnTo>
                <a:lnTo>
                  <a:pt x="0" y="1786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070675" y="2578562"/>
            <a:ext cx="12850114" cy="5990455"/>
          </a:xfrm>
          <a:custGeom>
            <a:avLst/>
            <a:gdLst/>
            <a:ahLst/>
            <a:cxnLst/>
            <a:rect l="l" t="t" r="r" b="b"/>
            <a:pathLst>
              <a:path w="12850114" h="5990455">
                <a:moveTo>
                  <a:pt x="0" y="0"/>
                </a:moveTo>
                <a:lnTo>
                  <a:pt x="12850114" y="0"/>
                </a:lnTo>
                <a:lnTo>
                  <a:pt x="12850114" y="5990455"/>
                </a:lnTo>
                <a:lnTo>
                  <a:pt x="0" y="5990455"/>
                </a:lnTo>
                <a:lnTo>
                  <a:pt x="0" y="0"/>
                </a:lnTo>
                <a:close/>
              </a:path>
            </a:pathLst>
          </a:custGeom>
          <a:blipFill>
            <a:blip r:embed="rId10"/>
            <a:stretch>
              <a:fillRect/>
            </a:stretch>
          </a:blipFill>
        </p:spPr>
      </p:sp>
      <p:sp>
        <p:nvSpPr>
          <p:cNvPr id="7" name="TextBox 7"/>
          <p:cNvSpPr txBox="1"/>
          <p:nvPr/>
        </p:nvSpPr>
        <p:spPr>
          <a:xfrm>
            <a:off x="164758" y="2784582"/>
            <a:ext cx="4627928" cy="5340693"/>
          </a:xfrm>
          <a:prstGeom prst="rect">
            <a:avLst/>
          </a:prstGeom>
        </p:spPr>
        <p:txBody>
          <a:bodyPr lIns="0" tIns="0" rIns="0" bIns="0" rtlCol="0" anchor="t">
            <a:spAutoFit/>
          </a:bodyPr>
          <a:lstStyle/>
          <a:p>
            <a:pPr>
              <a:lnSpc>
                <a:spcPts val="4199"/>
              </a:lnSpc>
            </a:pPr>
            <a:r>
              <a:rPr lang="en-US" sz="2999" spc="149">
                <a:solidFill>
                  <a:srgbClr val="FFFFFF"/>
                </a:solidFill>
                <a:latin typeface="Crimson Pro"/>
              </a:rPr>
              <a:t>Chênh lệch chi phí là chênh lệch giữa chi phí phát sinh và số tiền dự đoán hoặc dự kiến lẽ ra phải phát sinh. Tất cả các dòng xe trên đều có phương sai chi phí thuận lợi, cho thấy HMC đã đánh giá quá cao quy mô ngân sách của họ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76611" y="9258300"/>
            <a:ext cx="19974273" cy="1404095"/>
            <a:chOff x="0" y="0"/>
            <a:chExt cx="5260714" cy="369803"/>
          </a:xfrm>
        </p:grpSpPr>
        <p:sp>
          <p:nvSpPr>
            <p:cNvPr id="3" name="Freeform 3"/>
            <p:cNvSpPr/>
            <p:nvPr/>
          </p:nvSpPr>
          <p:spPr>
            <a:xfrm>
              <a:off x="0" y="0"/>
              <a:ext cx="5260714" cy="369803"/>
            </a:xfrm>
            <a:custGeom>
              <a:avLst/>
              <a:gdLst/>
              <a:ahLst/>
              <a:cxnLst/>
              <a:rect l="l" t="t" r="r" b="b"/>
              <a:pathLst>
                <a:path w="5260714" h="369803">
                  <a:moveTo>
                    <a:pt x="0" y="0"/>
                  </a:moveTo>
                  <a:lnTo>
                    <a:pt x="5260714" y="0"/>
                  </a:lnTo>
                  <a:lnTo>
                    <a:pt x="5260714" y="369803"/>
                  </a:lnTo>
                  <a:lnTo>
                    <a:pt x="0" y="369803"/>
                  </a:lnTo>
                  <a:close/>
                </a:path>
              </a:pathLst>
            </a:custGeom>
            <a:solidFill>
              <a:srgbClr val="1C5739"/>
            </a:solidFill>
          </p:spPr>
        </p:sp>
        <p:sp>
          <p:nvSpPr>
            <p:cNvPr id="4" name="TextBox 4"/>
            <p:cNvSpPr txBox="1"/>
            <p:nvPr/>
          </p:nvSpPr>
          <p:spPr>
            <a:xfrm>
              <a:off x="0" y="-38100"/>
              <a:ext cx="5260714" cy="40790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56302" y="335238"/>
            <a:ext cx="16055364" cy="2242675"/>
            <a:chOff x="0" y="0"/>
            <a:chExt cx="4228573" cy="590663"/>
          </a:xfrm>
        </p:grpSpPr>
        <p:sp>
          <p:nvSpPr>
            <p:cNvPr id="6" name="Freeform 6"/>
            <p:cNvSpPr/>
            <p:nvPr/>
          </p:nvSpPr>
          <p:spPr>
            <a:xfrm>
              <a:off x="0" y="0"/>
              <a:ext cx="4228573" cy="590663"/>
            </a:xfrm>
            <a:custGeom>
              <a:avLst/>
              <a:gdLst/>
              <a:ahLst/>
              <a:cxnLst/>
              <a:rect l="l" t="t" r="r" b="b"/>
              <a:pathLst>
                <a:path w="4228573" h="590663">
                  <a:moveTo>
                    <a:pt x="0" y="0"/>
                  </a:moveTo>
                  <a:lnTo>
                    <a:pt x="4228573" y="0"/>
                  </a:lnTo>
                  <a:lnTo>
                    <a:pt x="4228573" y="590663"/>
                  </a:lnTo>
                  <a:lnTo>
                    <a:pt x="0" y="590663"/>
                  </a:lnTo>
                  <a:close/>
                </a:path>
              </a:pathLst>
            </a:custGeom>
            <a:solidFill>
              <a:srgbClr val="1C5739"/>
            </a:solidFill>
          </p:spPr>
        </p:sp>
        <p:sp>
          <p:nvSpPr>
            <p:cNvPr id="7" name="TextBox 7"/>
            <p:cNvSpPr txBox="1"/>
            <p:nvPr/>
          </p:nvSpPr>
          <p:spPr>
            <a:xfrm>
              <a:off x="0" y="-38100"/>
              <a:ext cx="4228573" cy="62876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026976" y="2577913"/>
            <a:ext cx="3714840" cy="3742054"/>
          </a:xfrm>
          <a:custGeom>
            <a:avLst/>
            <a:gdLst/>
            <a:ahLst/>
            <a:cxnLst/>
            <a:rect l="l" t="t" r="r" b="b"/>
            <a:pathLst>
              <a:path w="3714840" h="3742054">
                <a:moveTo>
                  <a:pt x="0" y="0"/>
                </a:moveTo>
                <a:lnTo>
                  <a:pt x="3714839" y="0"/>
                </a:lnTo>
                <a:lnTo>
                  <a:pt x="3714839" y="3742055"/>
                </a:lnTo>
                <a:lnTo>
                  <a:pt x="0" y="3742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91410" y="2801255"/>
            <a:ext cx="13601847" cy="6233703"/>
          </a:xfrm>
          <a:custGeom>
            <a:avLst/>
            <a:gdLst/>
            <a:ahLst/>
            <a:cxnLst/>
            <a:rect l="l" t="t" r="r" b="b"/>
            <a:pathLst>
              <a:path w="13601847" h="6233703">
                <a:moveTo>
                  <a:pt x="0" y="0"/>
                </a:moveTo>
                <a:lnTo>
                  <a:pt x="13601847" y="0"/>
                </a:lnTo>
                <a:lnTo>
                  <a:pt x="13601847" y="6233703"/>
                </a:lnTo>
                <a:lnTo>
                  <a:pt x="0" y="6233703"/>
                </a:lnTo>
                <a:lnTo>
                  <a:pt x="0" y="0"/>
                </a:lnTo>
                <a:close/>
              </a:path>
            </a:pathLst>
          </a:custGeom>
          <a:blipFill>
            <a:blip r:embed="rId4"/>
            <a:stretch>
              <a:fillRect/>
            </a:stretch>
          </a:blipFill>
        </p:spPr>
      </p:sp>
      <p:sp>
        <p:nvSpPr>
          <p:cNvPr id="10" name="TextBox 10"/>
          <p:cNvSpPr txBox="1"/>
          <p:nvPr/>
        </p:nvSpPr>
        <p:spPr>
          <a:xfrm>
            <a:off x="1539258" y="403038"/>
            <a:ext cx="15889451" cy="2174875"/>
          </a:xfrm>
          <a:prstGeom prst="rect">
            <a:avLst/>
          </a:prstGeom>
        </p:spPr>
        <p:txBody>
          <a:bodyPr lIns="0" tIns="0" rIns="0" bIns="0" rtlCol="0" anchor="t">
            <a:spAutoFit/>
          </a:bodyPr>
          <a:lstStyle/>
          <a:p>
            <a:pPr marL="539749" lvl="1" indent="-269875">
              <a:lnSpc>
                <a:spcPts val="3499"/>
              </a:lnSpc>
              <a:buFont typeface="Arial"/>
              <a:buChar char="•"/>
            </a:pPr>
            <a:r>
              <a:rPr lang="en-US" sz="2499" spc="124">
                <a:solidFill>
                  <a:srgbClr val="FFFFFF"/>
                </a:solidFill>
                <a:latin typeface="Crimson Pro"/>
              </a:rPr>
              <a:t>L1, có thể thấy rằng loại hình bán lẻ có số tiền đóng góp nhiều nhất. </a:t>
            </a:r>
          </a:p>
          <a:p>
            <a:pPr marL="539749" lvl="1" indent="-269875">
              <a:lnSpc>
                <a:spcPts val="3499"/>
              </a:lnSpc>
              <a:buFont typeface="Arial"/>
              <a:buChar char="•"/>
            </a:pPr>
            <a:r>
              <a:rPr lang="en-US" sz="2499" spc="124">
                <a:solidFill>
                  <a:srgbClr val="FFFFFF"/>
                </a:solidFill>
                <a:latin typeface="Crimson Pro"/>
              </a:rPr>
              <a:t>Đối với kênh L2, tài khoản cho thuê vượt xa tất cả các loại tài khoản khác,</a:t>
            </a:r>
          </a:p>
          <a:p>
            <a:pPr marL="539749" lvl="1" indent="-269875">
              <a:lnSpc>
                <a:spcPts val="3499"/>
              </a:lnSpc>
              <a:buFont typeface="Arial"/>
              <a:buChar char="•"/>
            </a:pPr>
            <a:r>
              <a:rPr lang="en-US" sz="2499" spc="124">
                <a:solidFill>
                  <a:srgbClr val="FFFFFF"/>
                </a:solidFill>
                <a:latin typeface="Crimson Pro"/>
              </a:rPr>
              <a:t>Kênh cuối cùng, L3, bao gồm các phương thức thanh toán</a:t>
            </a:r>
          </a:p>
          <a:p>
            <a:pPr>
              <a:lnSpc>
                <a:spcPts val="3499"/>
              </a:lnSpc>
            </a:pPr>
            <a:r>
              <a:rPr lang="en-US" sz="2499" spc="124">
                <a:solidFill>
                  <a:srgbClr val="FFFFFF"/>
                </a:solidFill>
                <a:latin typeface="Crimson Pro"/>
              </a:rPr>
              <a:t>--&gt; Việc tăng giá phương tiện cho loại tài khoản này có thể giúp HMC cải thiện tỷ suất lợi nhuận đóng góp cao hơn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226"/>
        </a:solidFill>
        <a:effectLst/>
      </p:bgPr>
    </p:bg>
    <p:spTree>
      <p:nvGrpSpPr>
        <p:cNvPr id="1" name=""/>
        <p:cNvGrpSpPr/>
        <p:nvPr/>
      </p:nvGrpSpPr>
      <p:grpSpPr>
        <a:xfrm>
          <a:off x="0" y="0"/>
          <a:ext cx="0" cy="0"/>
          <a:chOff x="0" y="0"/>
          <a:chExt cx="0" cy="0"/>
        </a:xfrm>
      </p:grpSpPr>
      <p:sp>
        <p:nvSpPr>
          <p:cNvPr id="2" name="TextBox 2"/>
          <p:cNvSpPr txBox="1"/>
          <p:nvPr/>
        </p:nvSpPr>
        <p:spPr>
          <a:xfrm>
            <a:off x="5702946" y="8790757"/>
            <a:ext cx="6882108" cy="507365"/>
          </a:xfrm>
          <a:prstGeom prst="rect">
            <a:avLst/>
          </a:prstGeom>
        </p:spPr>
        <p:txBody>
          <a:bodyPr lIns="0" tIns="0" rIns="0" bIns="0" rtlCol="0" anchor="t">
            <a:spAutoFit/>
          </a:bodyPr>
          <a:lstStyle/>
          <a:p>
            <a:pPr algn="ctr">
              <a:lnSpc>
                <a:spcPts val="4059"/>
              </a:lnSpc>
            </a:pPr>
            <a:r>
              <a:rPr lang="en-US" sz="2899" spc="284">
                <a:solidFill>
                  <a:srgbClr val="FFFFFF"/>
                </a:solidFill>
                <a:latin typeface="Crimson Pro"/>
              </a:rPr>
              <a:t>TDTU UNIVERSITY| 2024</a:t>
            </a:r>
          </a:p>
        </p:txBody>
      </p:sp>
      <p:sp>
        <p:nvSpPr>
          <p:cNvPr id="3" name="AutoShape 3"/>
          <p:cNvSpPr/>
          <p:nvPr/>
        </p:nvSpPr>
        <p:spPr>
          <a:xfrm>
            <a:off x="-260599" y="9061267"/>
            <a:ext cx="7105264" cy="19050"/>
          </a:xfrm>
          <a:prstGeom prst="line">
            <a:avLst/>
          </a:prstGeom>
          <a:ln w="114300" cap="flat">
            <a:solidFill>
              <a:srgbClr val="397D5A"/>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397D5A"/>
            </a:solidFill>
            <a:prstDash val="solid"/>
            <a:headEnd type="none" w="sm" len="sm"/>
            <a:tailEnd type="none" w="sm" len="sm"/>
          </a:ln>
        </p:spPr>
      </p:sp>
      <p:sp>
        <p:nvSpPr>
          <p:cNvPr id="5" name="Freeform 5"/>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FBFB"/>
              </a:solidFill>
            </p:spPr>
          </p:sp>
          <p:sp>
            <p:nvSpPr>
              <p:cNvPr id="9" name="TextBox 9"/>
              <p:cNvSpPr txBox="1"/>
              <p:nvPr/>
            </p:nvSpPr>
            <p:spPr>
              <a:xfrm>
                <a:off x="0" y="-38100"/>
                <a:ext cx="703982" cy="723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28057"/>
              <a:ext cx="2083482" cy="1232777"/>
            </a:xfrm>
            <a:prstGeom prst="rect">
              <a:avLst/>
            </a:prstGeom>
          </p:spPr>
          <p:txBody>
            <a:bodyPr lIns="0" tIns="0" rIns="0" bIns="0" rtlCol="0" anchor="t">
              <a:spAutoFit/>
            </a:bodyPr>
            <a:lstStyle/>
            <a:p>
              <a:pPr algn="ctr">
                <a:lnSpc>
                  <a:spcPts val="7707"/>
                </a:lnSpc>
              </a:pPr>
              <a:r>
                <a:rPr lang="en-US" sz="5505" spc="275">
                  <a:solidFill>
                    <a:srgbClr val="231F20"/>
                  </a:solidFill>
                  <a:latin typeface="Crimson Pro"/>
                </a:rPr>
                <a:t>21</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576611" y="9485629"/>
            <a:ext cx="19974273" cy="1861295"/>
            <a:chOff x="0" y="0"/>
            <a:chExt cx="5260714" cy="490218"/>
          </a:xfrm>
        </p:grpSpPr>
        <p:sp>
          <p:nvSpPr>
            <p:cNvPr id="13" name="Freeform 13"/>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DFBFB"/>
            </a:solidFill>
          </p:spPr>
        </p:sp>
        <p:sp>
          <p:nvSpPr>
            <p:cNvPr id="14" name="TextBox 14"/>
            <p:cNvSpPr txBox="1"/>
            <p:nvPr/>
          </p:nvSpPr>
          <p:spPr>
            <a:xfrm>
              <a:off x="0" y="-38100"/>
              <a:ext cx="5260714" cy="52831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395027" y="1510831"/>
            <a:ext cx="12587834" cy="6900183"/>
          </a:xfrm>
          <a:custGeom>
            <a:avLst/>
            <a:gdLst/>
            <a:ahLst/>
            <a:cxnLst/>
            <a:rect l="l" t="t" r="r" b="b"/>
            <a:pathLst>
              <a:path w="12587834" h="6900183">
                <a:moveTo>
                  <a:pt x="0" y="0"/>
                </a:moveTo>
                <a:lnTo>
                  <a:pt x="12587834" y="0"/>
                </a:lnTo>
                <a:lnTo>
                  <a:pt x="12587834" y="6900183"/>
                </a:lnTo>
                <a:lnTo>
                  <a:pt x="0" y="6900183"/>
                </a:lnTo>
                <a:lnTo>
                  <a:pt x="0" y="0"/>
                </a:lnTo>
                <a:close/>
              </a:path>
            </a:pathLst>
          </a:custGeom>
          <a:blipFill>
            <a:blip r:embed="rId4"/>
            <a:stretch>
              <a:fillRect/>
            </a:stretch>
          </a:blipFill>
        </p:spPr>
      </p:sp>
      <p:sp>
        <p:nvSpPr>
          <p:cNvPr id="16" name="TextBox 16"/>
          <p:cNvSpPr txBox="1"/>
          <p:nvPr/>
        </p:nvSpPr>
        <p:spPr>
          <a:xfrm>
            <a:off x="13276064" y="2507728"/>
            <a:ext cx="4605081" cy="3255282"/>
          </a:xfrm>
          <a:prstGeom prst="rect">
            <a:avLst/>
          </a:prstGeom>
        </p:spPr>
        <p:txBody>
          <a:bodyPr lIns="0" tIns="0" rIns="0" bIns="0" rtlCol="0" anchor="t">
            <a:spAutoFit/>
          </a:bodyPr>
          <a:lstStyle/>
          <a:p>
            <a:pPr>
              <a:lnSpc>
                <a:spcPts val="4325"/>
              </a:lnSpc>
              <a:spcBef>
                <a:spcPct val="0"/>
              </a:spcBef>
            </a:pPr>
            <a:r>
              <a:rPr lang="en-US" sz="3089" spc="154">
                <a:solidFill>
                  <a:srgbClr val="FFFFFF"/>
                </a:solidFill>
                <a:latin typeface="Crimson Pro"/>
              </a:rPr>
              <a:t>Biểu đồ thể hiện mặt hàng nào đang kiếm được nhiều tiền hơn những mặt hàng khác, cho thấy mức độ bán hàng của các dòng xe từ cao nhất đến thấp nhất</a:t>
            </a:r>
          </a:p>
        </p:txBody>
      </p:sp>
      <p:sp>
        <p:nvSpPr>
          <p:cNvPr id="17" name="TextBox 17"/>
          <p:cNvSpPr txBox="1"/>
          <p:nvPr/>
        </p:nvSpPr>
        <p:spPr>
          <a:xfrm>
            <a:off x="4870978" y="374181"/>
            <a:ext cx="6221549" cy="688975"/>
          </a:xfrm>
          <a:prstGeom prst="rect">
            <a:avLst/>
          </a:prstGeom>
        </p:spPr>
        <p:txBody>
          <a:bodyPr lIns="0" tIns="0" rIns="0" bIns="0" rtlCol="0" anchor="t">
            <a:spAutoFit/>
          </a:bodyPr>
          <a:lstStyle/>
          <a:p>
            <a:pPr>
              <a:lnSpc>
                <a:spcPts val="5599"/>
              </a:lnSpc>
              <a:spcBef>
                <a:spcPct val="0"/>
              </a:spcBef>
            </a:pPr>
            <a:r>
              <a:rPr lang="en-US" sz="3999" spc="199">
                <a:solidFill>
                  <a:srgbClr val="FFFFFF"/>
                </a:solidFill>
                <a:latin typeface="Crimson Pro Bold"/>
              </a:rPr>
              <a:t>Phân tích hoạt động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226"/>
        </a:solidFill>
        <a:effectLst/>
      </p:bgPr>
    </p:bg>
    <p:spTree>
      <p:nvGrpSpPr>
        <p:cNvPr id="1" name=""/>
        <p:cNvGrpSpPr/>
        <p:nvPr/>
      </p:nvGrpSpPr>
      <p:grpSpPr>
        <a:xfrm>
          <a:off x="0" y="0"/>
          <a:ext cx="0" cy="0"/>
          <a:chOff x="0" y="0"/>
          <a:chExt cx="0" cy="0"/>
        </a:xfrm>
      </p:grpSpPr>
      <p:sp>
        <p:nvSpPr>
          <p:cNvPr id="2" name="TextBox 2"/>
          <p:cNvSpPr txBox="1"/>
          <p:nvPr/>
        </p:nvSpPr>
        <p:spPr>
          <a:xfrm>
            <a:off x="5702946" y="8790757"/>
            <a:ext cx="6882108" cy="507365"/>
          </a:xfrm>
          <a:prstGeom prst="rect">
            <a:avLst/>
          </a:prstGeom>
        </p:spPr>
        <p:txBody>
          <a:bodyPr lIns="0" tIns="0" rIns="0" bIns="0" rtlCol="0" anchor="t">
            <a:spAutoFit/>
          </a:bodyPr>
          <a:lstStyle/>
          <a:p>
            <a:pPr algn="ctr">
              <a:lnSpc>
                <a:spcPts val="4059"/>
              </a:lnSpc>
            </a:pPr>
            <a:r>
              <a:rPr lang="en-US" sz="2899" spc="284">
                <a:solidFill>
                  <a:srgbClr val="FFFFFF"/>
                </a:solidFill>
                <a:latin typeface="Crimson Pro"/>
              </a:rPr>
              <a:t>TDTU UNIVERSITY| 2024</a:t>
            </a:r>
          </a:p>
        </p:txBody>
      </p:sp>
      <p:sp>
        <p:nvSpPr>
          <p:cNvPr id="3" name="AutoShape 3"/>
          <p:cNvSpPr/>
          <p:nvPr/>
        </p:nvSpPr>
        <p:spPr>
          <a:xfrm>
            <a:off x="-260599" y="9061267"/>
            <a:ext cx="7105264" cy="19050"/>
          </a:xfrm>
          <a:prstGeom prst="line">
            <a:avLst/>
          </a:prstGeom>
          <a:ln w="114300" cap="flat">
            <a:solidFill>
              <a:srgbClr val="397D5A"/>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397D5A"/>
            </a:solidFill>
            <a:prstDash val="solid"/>
            <a:headEnd type="none" w="sm" len="sm"/>
            <a:tailEnd type="none" w="sm" len="sm"/>
          </a:ln>
        </p:spPr>
      </p:sp>
      <p:sp>
        <p:nvSpPr>
          <p:cNvPr id="5" name="Freeform 5"/>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091160" cy="1168400"/>
            <a:chOff x="0" y="0"/>
            <a:chExt cx="1454880" cy="1557867"/>
          </a:xfrm>
        </p:grpSpPr>
        <p:grpSp>
          <p:nvGrpSpPr>
            <p:cNvPr id="7" name="Group 7"/>
            <p:cNvGrpSpPr/>
            <p:nvPr/>
          </p:nvGrpSpPr>
          <p:grpSpPr>
            <a:xfrm>
              <a:off x="52790" y="0"/>
              <a:ext cx="1349299" cy="15578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FDFBFB"/>
              </a:solidFill>
            </p:spPr>
          </p:sp>
          <p:sp>
            <p:nvSpPr>
              <p:cNvPr id="9" name="TextBox 9"/>
              <p:cNvSpPr txBox="1"/>
              <p:nvPr/>
            </p:nvSpPr>
            <p:spPr>
              <a:xfrm>
                <a:off x="0" y="-38100"/>
                <a:ext cx="703982" cy="723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309175"/>
              <a:ext cx="1454880" cy="850572"/>
            </a:xfrm>
            <a:prstGeom prst="rect">
              <a:avLst/>
            </a:prstGeom>
          </p:spPr>
          <p:txBody>
            <a:bodyPr lIns="0" tIns="0" rIns="0" bIns="0" rtlCol="0" anchor="t">
              <a:spAutoFit/>
            </a:bodyPr>
            <a:lstStyle/>
            <a:p>
              <a:pPr algn="ctr">
                <a:lnSpc>
                  <a:spcPts val="5382"/>
                </a:lnSpc>
              </a:pPr>
              <a:r>
                <a:rPr lang="en-US" sz="3844" spc="192">
                  <a:solidFill>
                    <a:srgbClr val="231F20"/>
                  </a:solidFill>
                  <a:latin typeface="Crimson Pro"/>
                </a:rPr>
                <a:t>18</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576611" y="9485629"/>
            <a:ext cx="19974273" cy="1861295"/>
            <a:chOff x="0" y="0"/>
            <a:chExt cx="5260714" cy="490218"/>
          </a:xfrm>
        </p:grpSpPr>
        <p:sp>
          <p:nvSpPr>
            <p:cNvPr id="13" name="Freeform 13"/>
            <p:cNvSpPr/>
            <p:nvPr/>
          </p:nvSpPr>
          <p:spPr>
            <a:xfrm>
              <a:off x="0" y="0"/>
              <a:ext cx="5260714" cy="490218"/>
            </a:xfrm>
            <a:custGeom>
              <a:avLst/>
              <a:gdLst/>
              <a:ahLst/>
              <a:cxnLst/>
              <a:rect l="l" t="t" r="r" b="b"/>
              <a:pathLst>
                <a:path w="5260714" h="490218">
                  <a:moveTo>
                    <a:pt x="0" y="0"/>
                  </a:moveTo>
                  <a:lnTo>
                    <a:pt x="5260714" y="0"/>
                  </a:lnTo>
                  <a:lnTo>
                    <a:pt x="5260714" y="490218"/>
                  </a:lnTo>
                  <a:lnTo>
                    <a:pt x="0" y="490218"/>
                  </a:lnTo>
                  <a:close/>
                </a:path>
              </a:pathLst>
            </a:custGeom>
            <a:solidFill>
              <a:srgbClr val="FDFBFB"/>
            </a:solidFill>
          </p:spPr>
        </p:sp>
        <p:sp>
          <p:nvSpPr>
            <p:cNvPr id="14" name="TextBox 14"/>
            <p:cNvSpPr txBox="1"/>
            <p:nvPr/>
          </p:nvSpPr>
          <p:spPr>
            <a:xfrm>
              <a:off x="0" y="-38100"/>
              <a:ext cx="5260714" cy="52831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625295" y="1352819"/>
            <a:ext cx="8038173" cy="4580412"/>
          </a:xfrm>
          <a:custGeom>
            <a:avLst/>
            <a:gdLst/>
            <a:ahLst/>
            <a:cxnLst/>
            <a:rect l="l" t="t" r="r" b="b"/>
            <a:pathLst>
              <a:path w="8038173" h="4580412">
                <a:moveTo>
                  <a:pt x="0" y="0"/>
                </a:moveTo>
                <a:lnTo>
                  <a:pt x="8038173" y="0"/>
                </a:lnTo>
                <a:lnTo>
                  <a:pt x="8038173" y="4580412"/>
                </a:lnTo>
                <a:lnTo>
                  <a:pt x="0" y="4580412"/>
                </a:lnTo>
                <a:lnTo>
                  <a:pt x="0" y="0"/>
                </a:lnTo>
                <a:close/>
              </a:path>
            </a:pathLst>
          </a:custGeom>
          <a:blipFill>
            <a:blip r:embed="rId4"/>
            <a:stretch>
              <a:fillRect l="-3554" r="-3954"/>
            </a:stretch>
          </a:blipFill>
        </p:spPr>
      </p:sp>
      <p:sp>
        <p:nvSpPr>
          <p:cNvPr id="16" name="Freeform 16"/>
          <p:cNvSpPr/>
          <p:nvPr/>
        </p:nvSpPr>
        <p:spPr>
          <a:xfrm>
            <a:off x="9144000" y="1352819"/>
            <a:ext cx="8981704" cy="4580412"/>
          </a:xfrm>
          <a:custGeom>
            <a:avLst/>
            <a:gdLst/>
            <a:ahLst/>
            <a:cxnLst/>
            <a:rect l="l" t="t" r="r" b="b"/>
            <a:pathLst>
              <a:path w="8981704" h="4580412">
                <a:moveTo>
                  <a:pt x="0" y="0"/>
                </a:moveTo>
                <a:lnTo>
                  <a:pt x="8981704" y="0"/>
                </a:lnTo>
                <a:lnTo>
                  <a:pt x="8981704" y="4580412"/>
                </a:lnTo>
                <a:lnTo>
                  <a:pt x="0" y="4580412"/>
                </a:lnTo>
                <a:lnTo>
                  <a:pt x="0" y="0"/>
                </a:lnTo>
                <a:close/>
              </a:path>
            </a:pathLst>
          </a:custGeom>
          <a:blipFill>
            <a:blip r:embed="rId5"/>
            <a:stretch>
              <a:fillRect r="-4481"/>
            </a:stretch>
          </a:blipFill>
        </p:spPr>
      </p:sp>
      <p:sp>
        <p:nvSpPr>
          <p:cNvPr id="17" name="TextBox 17"/>
          <p:cNvSpPr txBox="1"/>
          <p:nvPr/>
        </p:nvSpPr>
        <p:spPr>
          <a:xfrm>
            <a:off x="1473373" y="6355701"/>
            <a:ext cx="15341254" cy="2012587"/>
          </a:xfrm>
          <a:prstGeom prst="rect">
            <a:avLst/>
          </a:prstGeom>
        </p:spPr>
        <p:txBody>
          <a:bodyPr lIns="0" tIns="0" rIns="0" bIns="0" rtlCol="0" anchor="t">
            <a:spAutoFit/>
          </a:bodyPr>
          <a:lstStyle/>
          <a:p>
            <a:pPr marL="623801" lvl="1" indent="-311901">
              <a:lnSpc>
                <a:spcPts val="4045"/>
              </a:lnSpc>
              <a:buFont typeface="Arial"/>
              <a:buChar char="•"/>
            </a:pPr>
            <a:r>
              <a:rPr lang="en-US" sz="2889" spc="144">
                <a:solidFill>
                  <a:srgbClr val="FFFFFF"/>
                </a:solidFill>
                <a:latin typeface="Crimson Pro"/>
              </a:rPr>
              <a:t>“Jespie” là mẫu bán được nhiều nhất, chứng tỏ mức độ phổ biến của mẫu này đối với người dùng</a:t>
            </a:r>
          </a:p>
          <a:p>
            <a:pPr marL="623801" lvl="1" indent="-311901">
              <a:lnSpc>
                <a:spcPts val="4045"/>
              </a:lnSpc>
              <a:buFont typeface="Arial"/>
              <a:buChar char="•"/>
            </a:pPr>
            <a:r>
              <a:rPr lang="en-US" sz="2889" spc="144">
                <a:solidFill>
                  <a:srgbClr val="FFFFFF"/>
                </a:solidFill>
                <a:latin typeface="Crimson Pro"/>
              </a:rPr>
              <a:t>Các mẫu xe có mức doanh số thấp nhất là Flower, Cherry và Avatar, tất cả vẫn đang được bán mới chỉ 2, có thể thấy rằng các mẫu này bán không chạy và không thu được lợi nhuận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379684" y="228403"/>
            <a:ext cx="13528632" cy="6136699"/>
          </a:xfrm>
          <a:custGeom>
            <a:avLst/>
            <a:gdLst/>
            <a:ahLst/>
            <a:cxnLst/>
            <a:rect l="l" t="t" r="r" b="b"/>
            <a:pathLst>
              <a:path w="13528632" h="6136699">
                <a:moveTo>
                  <a:pt x="0" y="0"/>
                </a:moveTo>
                <a:lnTo>
                  <a:pt x="13528632" y="0"/>
                </a:lnTo>
                <a:lnTo>
                  <a:pt x="13528632" y="6136699"/>
                </a:lnTo>
                <a:lnTo>
                  <a:pt x="0" y="6136699"/>
                </a:lnTo>
                <a:lnTo>
                  <a:pt x="0" y="0"/>
                </a:lnTo>
                <a:close/>
              </a:path>
            </a:pathLst>
          </a:custGeom>
          <a:blipFill>
            <a:blip r:embed="rId3"/>
            <a:stretch>
              <a:fillRect/>
            </a:stretch>
          </a:blipFill>
        </p:spPr>
      </p:sp>
      <p:sp>
        <p:nvSpPr>
          <p:cNvPr id="4" name="TextBox 4"/>
          <p:cNvSpPr txBox="1"/>
          <p:nvPr/>
        </p:nvSpPr>
        <p:spPr>
          <a:xfrm>
            <a:off x="2729707" y="6701289"/>
            <a:ext cx="13633882" cy="3552896"/>
          </a:xfrm>
          <a:prstGeom prst="rect">
            <a:avLst/>
          </a:prstGeom>
        </p:spPr>
        <p:txBody>
          <a:bodyPr lIns="0" tIns="0" rIns="0" bIns="0" rtlCol="0" anchor="t">
            <a:spAutoFit/>
          </a:bodyPr>
          <a:lstStyle/>
          <a:p>
            <a:pPr marL="539749" lvl="1" indent="-269875">
              <a:lnSpc>
                <a:spcPts val="3499"/>
              </a:lnSpc>
              <a:buFont typeface="Arial"/>
              <a:buChar char="•"/>
            </a:pPr>
            <a:r>
              <a:rPr lang="en-US" sz="2499" spc="244">
                <a:solidFill>
                  <a:srgbClr val="231F20"/>
                </a:solidFill>
                <a:latin typeface="Crimson Pro"/>
              </a:rPr>
              <a:t>Theo biểu đồ, Avatar có thời gian sản xuất nhanh nhất là 44 ngày. Điều này chứng tỏ dòng xe này tiếp cận người tiêu dùng nhanh nhất ngay từ khi sản xuất cho đến khi sản phẩm được đưa ra thị trường</a:t>
            </a:r>
          </a:p>
          <a:p>
            <a:pPr marL="539749" lvl="1" indent="-269875">
              <a:lnSpc>
                <a:spcPts val="3499"/>
              </a:lnSpc>
              <a:buFont typeface="Arial"/>
              <a:buChar char="•"/>
            </a:pPr>
            <a:r>
              <a:rPr lang="en-US" sz="2499" spc="244">
                <a:solidFill>
                  <a:srgbClr val="231F20"/>
                </a:solidFill>
                <a:latin typeface="Crimson Pro"/>
              </a:rPr>
              <a:t>Tuy nhiên, HMC đã bán được 121 mẫu xe Summet, có tốc độ bán hàng nhanh thứ hai sau 92 ngày, chứng tỏ rằng sản xuất hàng hóa nhanh hơn không nhất thiết dẫn đến doanh số bán sản phẩm cao hơn. </a:t>
            </a:r>
          </a:p>
          <a:p>
            <a:pPr>
              <a:lnSpc>
                <a:spcPts val="3499"/>
              </a:lnSpc>
            </a:pPr>
            <a:r>
              <a:rPr lang="en-US" sz="2499" spc="244">
                <a:solidFill>
                  <a:srgbClr val="231F20"/>
                </a:solidFill>
                <a:latin typeface="Crimson Pro"/>
              </a:rPr>
              <a:t>--&gt; Vì vậy, có thể kết luận rằng thời gian tồn kho của mẫu mã trước khi bán và số lượng mẫu bán ra, có tác động đáng kể đến lợi nhuận của sản phẩm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16" r="-3049" b="-20007"/>
            </a:stretch>
          </a:blipFill>
        </p:spPr>
      </p:sp>
      <p:sp>
        <p:nvSpPr>
          <p:cNvPr id="3" name="TextBox 3"/>
          <p:cNvSpPr txBox="1"/>
          <p:nvPr/>
        </p:nvSpPr>
        <p:spPr>
          <a:xfrm>
            <a:off x="5501627" y="1143000"/>
            <a:ext cx="7736244" cy="1403350"/>
          </a:xfrm>
          <a:prstGeom prst="rect">
            <a:avLst/>
          </a:prstGeom>
        </p:spPr>
        <p:txBody>
          <a:bodyPr lIns="0" tIns="0" rIns="0" bIns="0" rtlCol="0" anchor="t">
            <a:spAutoFit/>
          </a:bodyPr>
          <a:lstStyle/>
          <a:p>
            <a:pPr algn="ctr">
              <a:lnSpc>
                <a:spcPts val="10699"/>
              </a:lnSpc>
            </a:pPr>
            <a:r>
              <a:rPr lang="en-US" sz="9999" spc="349">
                <a:solidFill>
                  <a:srgbClr val="231F20"/>
                </a:solidFill>
                <a:latin typeface="Crimson Pro Bold"/>
              </a:rPr>
              <a:t>TỔNG QUAN</a:t>
            </a:r>
          </a:p>
        </p:txBody>
      </p:sp>
      <p:grpSp>
        <p:nvGrpSpPr>
          <p:cNvPr id="4" name="Group 4"/>
          <p:cNvGrpSpPr/>
          <p:nvPr/>
        </p:nvGrpSpPr>
        <p:grpSpPr>
          <a:xfrm>
            <a:off x="2474904" y="3682042"/>
            <a:ext cx="1689684" cy="1689684"/>
            <a:chOff x="0" y="0"/>
            <a:chExt cx="812800" cy="812800"/>
          </a:xfrm>
        </p:grpSpPr>
        <p:sp>
          <p:nvSpPr>
            <p:cNvPr id="5" name="Freeform 5"/>
            <p:cNvSpPr/>
            <p:nvPr/>
          </p:nvSpPr>
          <p:spPr>
            <a:xfrm>
              <a:off x="0" y="0"/>
              <a:ext cx="812800" cy="812800"/>
            </a:xfrm>
            <a:custGeom>
              <a:avLst/>
              <a:gdLst/>
              <a:ahLst/>
              <a:cxnLst/>
              <a:rect l="l" t="t" r="r" b="b"/>
              <a:pathLst>
                <a:path w="812800" h="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1C5739"/>
            </a:solidFill>
          </p:spPr>
        </p:sp>
        <p:sp>
          <p:nvSpPr>
            <p:cNvPr id="6" name="TextBox 6"/>
            <p:cNvSpPr txBox="1"/>
            <p:nvPr/>
          </p:nvSpPr>
          <p:spPr>
            <a:xfrm>
              <a:off x="0" y="-133350"/>
              <a:ext cx="812800" cy="946150"/>
            </a:xfrm>
            <a:prstGeom prst="rect">
              <a:avLst/>
            </a:prstGeom>
          </p:spPr>
          <p:txBody>
            <a:bodyPr lIns="50800" tIns="50800" rIns="50800" bIns="50800" rtlCol="0" anchor="ctr"/>
            <a:lstStyle/>
            <a:p>
              <a:pPr algn="ctr">
                <a:lnSpc>
                  <a:spcPts val="9799"/>
                </a:lnSpc>
              </a:pPr>
              <a:r>
                <a:rPr lang="en-US" sz="6999" spc="349">
                  <a:solidFill>
                    <a:srgbClr val="FFFFFF"/>
                  </a:solidFill>
                  <a:latin typeface="Crimson Pro"/>
                </a:rPr>
                <a:t>01</a:t>
              </a:r>
            </a:p>
          </p:txBody>
        </p:sp>
      </p:grpSp>
      <p:grpSp>
        <p:nvGrpSpPr>
          <p:cNvPr id="7" name="Group 7"/>
          <p:cNvGrpSpPr/>
          <p:nvPr/>
        </p:nvGrpSpPr>
        <p:grpSpPr>
          <a:xfrm>
            <a:off x="2474904" y="5980513"/>
            <a:ext cx="1689684" cy="1689684"/>
            <a:chOff x="0" y="0"/>
            <a:chExt cx="812800" cy="812800"/>
          </a:xfrm>
        </p:grpSpPr>
        <p:sp>
          <p:nvSpPr>
            <p:cNvPr id="8" name="Freeform 8"/>
            <p:cNvSpPr/>
            <p:nvPr/>
          </p:nvSpPr>
          <p:spPr>
            <a:xfrm>
              <a:off x="0" y="0"/>
              <a:ext cx="812800" cy="812800"/>
            </a:xfrm>
            <a:custGeom>
              <a:avLst/>
              <a:gdLst/>
              <a:ahLst/>
              <a:cxnLst/>
              <a:rect l="l" t="t" r="r" b="b"/>
              <a:pathLst>
                <a:path w="812800" h="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1C5739"/>
            </a:solidFill>
          </p:spPr>
        </p:sp>
        <p:sp>
          <p:nvSpPr>
            <p:cNvPr id="9" name="TextBox 9"/>
            <p:cNvSpPr txBox="1"/>
            <p:nvPr/>
          </p:nvSpPr>
          <p:spPr>
            <a:xfrm>
              <a:off x="0" y="-133350"/>
              <a:ext cx="812800" cy="946150"/>
            </a:xfrm>
            <a:prstGeom prst="rect">
              <a:avLst/>
            </a:prstGeom>
          </p:spPr>
          <p:txBody>
            <a:bodyPr lIns="50800" tIns="50800" rIns="50800" bIns="50800" rtlCol="0" anchor="ctr"/>
            <a:lstStyle/>
            <a:p>
              <a:pPr algn="ctr">
                <a:lnSpc>
                  <a:spcPts val="9799"/>
                </a:lnSpc>
              </a:pPr>
              <a:r>
                <a:rPr lang="en-US" sz="6999" spc="349">
                  <a:solidFill>
                    <a:srgbClr val="FFFFFF"/>
                  </a:solidFill>
                  <a:latin typeface="Crimson Pro"/>
                </a:rPr>
                <a:t>03</a:t>
              </a:r>
            </a:p>
          </p:txBody>
        </p:sp>
      </p:grpSp>
      <p:sp>
        <p:nvSpPr>
          <p:cNvPr id="10" name="TextBox 10"/>
          <p:cNvSpPr txBox="1"/>
          <p:nvPr/>
        </p:nvSpPr>
        <p:spPr>
          <a:xfrm>
            <a:off x="4418834" y="4118080"/>
            <a:ext cx="6141623" cy="740156"/>
          </a:xfrm>
          <a:prstGeom prst="rect">
            <a:avLst/>
          </a:prstGeom>
        </p:spPr>
        <p:txBody>
          <a:bodyPr lIns="0" tIns="0" rIns="0" bIns="0" rtlCol="0" anchor="t">
            <a:spAutoFit/>
          </a:bodyPr>
          <a:lstStyle/>
          <a:p>
            <a:pPr>
              <a:lnSpc>
                <a:spcPts val="6232"/>
              </a:lnSpc>
            </a:pPr>
            <a:r>
              <a:rPr lang="en-US" sz="3800" spc="372">
                <a:solidFill>
                  <a:srgbClr val="231F20"/>
                </a:solidFill>
                <a:latin typeface="Crimson Pro"/>
              </a:rPr>
              <a:t>GIỚI THIỆU</a:t>
            </a:r>
          </a:p>
        </p:txBody>
      </p:sp>
      <p:sp>
        <p:nvSpPr>
          <p:cNvPr id="11" name="TextBox 11"/>
          <p:cNvSpPr txBox="1"/>
          <p:nvPr/>
        </p:nvSpPr>
        <p:spPr>
          <a:xfrm>
            <a:off x="4474344" y="6319965"/>
            <a:ext cx="4895405" cy="740156"/>
          </a:xfrm>
          <a:prstGeom prst="rect">
            <a:avLst/>
          </a:prstGeom>
        </p:spPr>
        <p:txBody>
          <a:bodyPr lIns="0" tIns="0" rIns="0" bIns="0" rtlCol="0" anchor="t">
            <a:spAutoFit/>
          </a:bodyPr>
          <a:lstStyle/>
          <a:p>
            <a:pPr>
              <a:lnSpc>
                <a:spcPts val="6232"/>
              </a:lnSpc>
            </a:pPr>
            <a:r>
              <a:rPr lang="en-US" sz="3800" spc="372">
                <a:solidFill>
                  <a:srgbClr val="231F20"/>
                </a:solidFill>
                <a:latin typeface="Crimson Pro"/>
              </a:rPr>
              <a:t>DỰ ĐOÁN</a:t>
            </a:r>
          </a:p>
        </p:txBody>
      </p:sp>
      <p:grpSp>
        <p:nvGrpSpPr>
          <p:cNvPr id="12" name="Group 12"/>
          <p:cNvGrpSpPr/>
          <p:nvPr/>
        </p:nvGrpSpPr>
        <p:grpSpPr>
          <a:xfrm>
            <a:off x="10560457" y="3682042"/>
            <a:ext cx="1689684" cy="1689684"/>
            <a:chOff x="0" y="0"/>
            <a:chExt cx="812800" cy="812800"/>
          </a:xfrm>
        </p:grpSpPr>
        <p:sp>
          <p:nvSpPr>
            <p:cNvPr id="13" name="Freeform 13"/>
            <p:cNvSpPr/>
            <p:nvPr/>
          </p:nvSpPr>
          <p:spPr>
            <a:xfrm>
              <a:off x="0" y="0"/>
              <a:ext cx="812800" cy="812800"/>
            </a:xfrm>
            <a:custGeom>
              <a:avLst/>
              <a:gdLst/>
              <a:ahLst/>
              <a:cxnLst/>
              <a:rect l="l" t="t" r="r" b="b"/>
              <a:pathLst>
                <a:path w="812800" h="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1C5739"/>
            </a:solidFill>
          </p:spPr>
        </p:sp>
        <p:sp>
          <p:nvSpPr>
            <p:cNvPr id="14" name="TextBox 14"/>
            <p:cNvSpPr txBox="1"/>
            <p:nvPr/>
          </p:nvSpPr>
          <p:spPr>
            <a:xfrm>
              <a:off x="0" y="-133350"/>
              <a:ext cx="812800" cy="946150"/>
            </a:xfrm>
            <a:prstGeom prst="rect">
              <a:avLst/>
            </a:prstGeom>
          </p:spPr>
          <p:txBody>
            <a:bodyPr lIns="50800" tIns="50800" rIns="50800" bIns="50800" rtlCol="0" anchor="ctr"/>
            <a:lstStyle/>
            <a:p>
              <a:pPr algn="ctr">
                <a:lnSpc>
                  <a:spcPts val="9799"/>
                </a:lnSpc>
              </a:pPr>
              <a:r>
                <a:rPr lang="en-US" sz="6999" spc="349">
                  <a:solidFill>
                    <a:srgbClr val="FFFFFF"/>
                  </a:solidFill>
                  <a:latin typeface="Crimson Pro"/>
                </a:rPr>
                <a:t>02</a:t>
              </a:r>
            </a:p>
          </p:txBody>
        </p:sp>
      </p:grpSp>
      <p:grpSp>
        <p:nvGrpSpPr>
          <p:cNvPr id="15" name="Group 15"/>
          <p:cNvGrpSpPr/>
          <p:nvPr/>
        </p:nvGrpSpPr>
        <p:grpSpPr>
          <a:xfrm>
            <a:off x="10560457" y="5980513"/>
            <a:ext cx="1689684" cy="1689684"/>
            <a:chOff x="0" y="0"/>
            <a:chExt cx="812800" cy="812800"/>
          </a:xfrm>
        </p:grpSpPr>
        <p:sp>
          <p:nvSpPr>
            <p:cNvPr id="16" name="Freeform 16"/>
            <p:cNvSpPr/>
            <p:nvPr/>
          </p:nvSpPr>
          <p:spPr>
            <a:xfrm>
              <a:off x="0" y="0"/>
              <a:ext cx="812800" cy="812800"/>
            </a:xfrm>
            <a:custGeom>
              <a:avLst/>
              <a:gdLst/>
              <a:ahLst/>
              <a:cxnLst/>
              <a:rect l="l" t="t" r="r" b="b"/>
              <a:pathLst>
                <a:path w="812800" h="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1C5739"/>
            </a:solidFill>
          </p:spPr>
        </p:sp>
        <p:sp>
          <p:nvSpPr>
            <p:cNvPr id="17" name="TextBox 17"/>
            <p:cNvSpPr txBox="1"/>
            <p:nvPr/>
          </p:nvSpPr>
          <p:spPr>
            <a:xfrm>
              <a:off x="0" y="-133350"/>
              <a:ext cx="812800" cy="946150"/>
            </a:xfrm>
            <a:prstGeom prst="rect">
              <a:avLst/>
            </a:prstGeom>
          </p:spPr>
          <p:txBody>
            <a:bodyPr lIns="50800" tIns="50800" rIns="50800" bIns="50800" rtlCol="0" anchor="ctr"/>
            <a:lstStyle/>
            <a:p>
              <a:pPr algn="ctr">
                <a:lnSpc>
                  <a:spcPts val="9799"/>
                </a:lnSpc>
              </a:pPr>
              <a:r>
                <a:rPr lang="en-US" sz="6999" spc="349">
                  <a:solidFill>
                    <a:srgbClr val="FFFFFF"/>
                  </a:solidFill>
                  <a:latin typeface="Crimson Pro"/>
                </a:rPr>
                <a:t>04</a:t>
              </a:r>
            </a:p>
          </p:txBody>
        </p:sp>
      </p:grpSp>
      <p:sp>
        <p:nvSpPr>
          <p:cNvPr id="18" name="TextBox 18"/>
          <p:cNvSpPr txBox="1"/>
          <p:nvPr/>
        </p:nvSpPr>
        <p:spPr>
          <a:xfrm>
            <a:off x="12669241" y="6341904"/>
            <a:ext cx="4590059" cy="740156"/>
          </a:xfrm>
          <a:prstGeom prst="rect">
            <a:avLst/>
          </a:prstGeom>
        </p:spPr>
        <p:txBody>
          <a:bodyPr lIns="0" tIns="0" rIns="0" bIns="0" rtlCol="0" anchor="t">
            <a:spAutoFit/>
          </a:bodyPr>
          <a:lstStyle/>
          <a:p>
            <a:pPr>
              <a:lnSpc>
                <a:spcPts val="6232"/>
              </a:lnSpc>
            </a:pPr>
            <a:r>
              <a:rPr lang="en-US" sz="3800" spc="372">
                <a:solidFill>
                  <a:srgbClr val="231F20"/>
                </a:solidFill>
                <a:latin typeface="Crimson Pro"/>
              </a:rPr>
              <a:t>SO SÁNH CÔNG CỤ</a:t>
            </a:r>
          </a:p>
        </p:txBody>
      </p:sp>
      <p:sp>
        <p:nvSpPr>
          <p:cNvPr id="19" name="Freeform 19"/>
          <p:cNvSpPr/>
          <p:nvPr/>
        </p:nvSpPr>
        <p:spPr>
          <a:xfrm>
            <a:off x="-731453" y="8805889"/>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20" name="Freeform 20"/>
          <p:cNvSpPr/>
          <p:nvPr/>
        </p:nvSpPr>
        <p:spPr>
          <a:xfrm>
            <a:off x="-1486934" y="8246302"/>
            <a:ext cx="3189508" cy="3384093"/>
          </a:xfrm>
          <a:custGeom>
            <a:avLst/>
            <a:gdLst/>
            <a:ahLst/>
            <a:cxnLst/>
            <a:rect l="l" t="t" r="r" b="b"/>
            <a:pathLst>
              <a:path w="3189508" h="3384093">
                <a:moveTo>
                  <a:pt x="0" y="0"/>
                </a:moveTo>
                <a:lnTo>
                  <a:pt x="3189508" y="0"/>
                </a:lnTo>
                <a:lnTo>
                  <a:pt x="3189508" y="3384093"/>
                </a:lnTo>
                <a:lnTo>
                  <a:pt x="0" y="3384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5698915" y="-198959"/>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TextBox 22"/>
          <p:cNvSpPr txBox="1"/>
          <p:nvPr/>
        </p:nvSpPr>
        <p:spPr>
          <a:xfrm>
            <a:off x="12507316" y="4074049"/>
            <a:ext cx="6141623" cy="740156"/>
          </a:xfrm>
          <a:prstGeom prst="rect">
            <a:avLst/>
          </a:prstGeom>
        </p:spPr>
        <p:txBody>
          <a:bodyPr lIns="0" tIns="0" rIns="0" bIns="0" rtlCol="0" anchor="t">
            <a:spAutoFit/>
          </a:bodyPr>
          <a:lstStyle/>
          <a:p>
            <a:pPr>
              <a:lnSpc>
                <a:spcPts val="6232"/>
              </a:lnSpc>
            </a:pPr>
            <a:r>
              <a:rPr lang="en-US" sz="3800" spc="372">
                <a:solidFill>
                  <a:srgbClr val="231F20"/>
                </a:solidFill>
                <a:latin typeface="Crimson Pro"/>
              </a:rPr>
              <a:t>PHÂN TÍCH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8"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92138">
            <a:off x="-721992" y="6201530"/>
            <a:ext cx="3501384" cy="4369902"/>
          </a:xfrm>
          <a:custGeom>
            <a:avLst/>
            <a:gdLst/>
            <a:ahLst/>
            <a:cxnLst/>
            <a:rect l="l" t="t" r="r" b="b"/>
            <a:pathLst>
              <a:path w="3501384" h="4369902">
                <a:moveTo>
                  <a:pt x="0" y="0"/>
                </a:moveTo>
                <a:lnTo>
                  <a:pt x="3501384" y="0"/>
                </a:lnTo>
                <a:lnTo>
                  <a:pt x="3501384" y="4369902"/>
                </a:lnTo>
                <a:lnTo>
                  <a:pt x="0" y="4369902"/>
                </a:lnTo>
                <a:lnTo>
                  <a:pt x="0" y="0"/>
                </a:lnTo>
                <a:close/>
              </a:path>
            </a:pathLst>
          </a:custGeom>
          <a:blipFill>
            <a:blip r:embed="rId2"/>
            <a:stretch>
              <a:fillRect/>
            </a:stretch>
          </a:blipFill>
        </p:spPr>
      </p:sp>
      <p:sp>
        <p:nvSpPr>
          <p:cNvPr id="3" name="Freeform 3"/>
          <p:cNvSpPr/>
          <p:nvPr/>
        </p:nvSpPr>
        <p:spPr>
          <a:xfrm>
            <a:off x="5753909" y="2368527"/>
            <a:ext cx="12534091" cy="5753160"/>
          </a:xfrm>
          <a:custGeom>
            <a:avLst/>
            <a:gdLst/>
            <a:ahLst/>
            <a:cxnLst/>
            <a:rect l="l" t="t" r="r" b="b"/>
            <a:pathLst>
              <a:path w="12534091" h="5753160">
                <a:moveTo>
                  <a:pt x="0" y="0"/>
                </a:moveTo>
                <a:lnTo>
                  <a:pt x="12534091" y="0"/>
                </a:lnTo>
                <a:lnTo>
                  <a:pt x="12534091" y="5753160"/>
                </a:lnTo>
                <a:lnTo>
                  <a:pt x="0" y="5753160"/>
                </a:lnTo>
                <a:lnTo>
                  <a:pt x="0" y="0"/>
                </a:lnTo>
                <a:close/>
              </a:path>
            </a:pathLst>
          </a:custGeom>
          <a:blipFill>
            <a:blip r:embed="rId3"/>
            <a:stretch>
              <a:fillRect/>
            </a:stretch>
          </a:blipFill>
        </p:spPr>
      </p:sp>
      <p:sp>
        <p:nvSpPr>
          <p:cNvPr id="4" name="TextBox 4"/>
          <p:cNvSpPr txBox="1"/>
          <p:nvPr/>
        </p:nvSpPr>
        <p:spPr>
          <a:xfrm>
            <a:off x="7853986" y="952500"/>
            <a:ext cx="8333937" cy="1066800"/>
          </a:xfrm>
          <a:prstGeom prst="rect">
            <a:avLst/>
          </a:prstGeom>
        </p:spPr>
        <p:txBody>
          <a:bodyPr lIns="0" tIns="0" rIns="0" bIns="0" rtlCol="0" anchor="t">
            <a:spAutoFit/>
          </a:bodyPr>
          <a:lstStyle/>
          <a:p>
            <a:pPr>
              <a:lnSpc>
                <a:spcPts val="4200"/>
              </a:lnSpc>
              <a:spcBef>
                <a:spcPct val="0"/>
              </a:spcBef>
            </a:pPr>
            <a:r>
              <a:rPr lang="en-US" sz="3000" spc="294">
                <a:solidFill>
                  <a:srgbClr val="000000"/>
                </a:solidFill>
                <a:latin typeface="Crimson Pro Bold"/>
              </a:rPr>
              <a:t>Đồ thị so sánh tổng doanh thu thị trường và tổng chi phí tiếp thị của từng dòng xe.</a:t>
            </a:r>
          </a:p>
        </p:txBody>
      </p:sp>
      <p:sp>
        <p:nvSpPr>
          <p:cNvPr id="5" name="TextBox 5"/>
          <p:cNvSpPr txBox="1"/>
          <p:nvPr/>
        </p:nvSpPr>
        <p:spPr>
          <a:xfrm>
            <a:off x="319903" y="971550"/>
            <a:ext cx="5434006" cy="5947386"/>
          </a:xfrm>
          <a:prstGeom prst="rect">
            <a:avLst/>
          </a:prstGeom>
        </p:spPr>
        <p:txBody>
          <a:bodyPr lIns="0" tIns="0" rIns="0" bIns="0" rtlCol="0" anchor="t">
            <a:spAutoFit/>
          </a:bodyPr>
          <a:lstStyle/>
          <a:p>
            <a:pPr marL="453597" lvl="1" indent="-226799">
              <a:lnSpc>
                <a:spcPts val="2941"/>
              </a:lnSpc>
              <a:buFont typeface="Arial"/>
              <a:buChar char="•"/>
            </a:pPr>
            <a:r>
              <a:rPr lang="en-US" sz="2100" spc="205">
                <a:solidFill>
                  <a:srgbClr val="000000"/>
                </a:solidFill>
                <a:latin typeface="Crimson Pro"/>
              </a:rPr>
              <a:t>Dòng xe Mortimer có chi phí tiếp thị biến đổi cao nhưng không mang lại hiệu suất cao</a:t>
            </a:r>
          </a:p>
          <a:p>
            <a:pPr marL="453597" lvl="1" indent="-226799">
              <a:lnSpc>
                <a:spcPts val="2941"/>
              </a:lnSpc>
              <a:buFont typeface="Arial"/>
              <a:buChar char="•"/>
            </a:pPr>
            <a:r>
              <a:rPr lang="en-US" sz="2100" spc="205">
                <a:solidFill>
                  <a:srgbClr val="000000"/>
                </a:solidFill>
                <a:latin typeface="Crimson Pro"/>
              </a:rPr>
              <a:t>Chi phí tiếp thị biến đổi của Mortimer cao hơn của Rambler và Rebel, tuy nhiên hiệu quả tài chính của hai dòng xe này không chênh lệch bao nhiêu</a:t>
            </a:r>
          </a:p>
          <a:p>
            <a:pPr>
              <a:lnSpc>
                <a:spcPts val="2941"/>
              </a:lnSpc>
            </a:pPr>
            <a:r>
              <a:rPr lang="en-US" sz="2100" spc="205">
                <a:solidFill>
                  <a:srgbClr val="000000"/>
                </a:solidFill>
                <a:latin typeface="Crimson Pro"/>
              </a:rPr>
              <a:t> --&gt; Vì vậy, nếu ứng dụng dòng xe này để đầu tư vào chi phí tiếp thị, tổng thu nhập sẽ còn tăng hơn nữa do sẽ có nhiều kinh phí cho việc tiếp thị và sản phẩm sẽ được giới thiệu rộng rãi hơn, tiếp cận với nhiều người hơn trên nhiều nền tảng khác nhau.</a:t>
            </a:r>
          </a:p>
          <a:p>
            <a:pPr>
              <a:lnSpc>
                <a:spcPts val="2941"/>
              </a:lnSpc>
              <a:spcBef>
                <a:spcPct val="0"/>
              </a:spcBef>
            </a:pPr>
            <a:endParaRPr lang="en-US" sz="2100" spc="205">
              <a:solidFill>
                <a:srgbClr val="000000"/>
              </a:solidFill>
              <a:latin typeface="Crimso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109662" y="0"/>
            <a:ext cx="20507325" cy="10287000"/>
            <a:chOff x="0" y="0"/>
            <a:chExt cx="273431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27100"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576611" y="8353252"/>
            <a:ext cx="19974273" cy="1420979"/>
            <a:chOff x="0" y="0"/>
            <a:chExt cx="5260714" cy="374250"/>
          </a:xfrm>
        </p:grpSpPr>
        <p:sp>
          <p:nvSpPr>
            <p:cNvPr id="6" name="Freeform 6"/>
            <p:cNvSpPr/>
            <p:nvPr/>
          </p:nvSpPr>
          <p:spPr>
            <a:xfrm>
              <a:off x="0" y="0"/>
              <a:ext cx="5260714" cy="374250"/>
            </a:xfrm>
            <a:custGeom>
              <a:avLst/>
              <a:gdLst/>
              <a:ahLst/>
              <a:cxnLst/>
              <a:rect l="l" t="t" r="r" b="b"/>
              <a:pathLst>
                <a:path w="5260714" h="374250">
                  <a:moveTo>
                    <a:pt x="0" y="0"/>
                  </a:moveTo>
                  <a:lnTo>
                    <a:pt x="5260714" y="0"/>
                  </a:lnTo>
                  <a:lnTo>
                    <a:pt x="5260714" y="374250"/>
                  </a:lnTo>
                  <a:lnTo>
                    <a:pt x="0" y="374250"/>
                  </a:lnTo>
                  <a:close/>
                </a:path>
              </a:pathLst>
            </a:custGeom>
            <a:solidFill>
              <a:srgbClr val="1C5739"/>
            </a:solidFill>
          </p:spPr>
        </p:sp>
        <p:sp>
          <p:nvSpPr>
            <p:cNvPr id="7" name="TextBox 7"/>
            <p:cNvSpPr txBox="1"/>
            <p:nvPr/>
          </p:nvSpPr>
          <p:spPr>
            <a:xfrm>
              <a:off x="0" y="-38100"/>
              <a:ext cx="5260714" cy="41235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3400785" y="102870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2120044" y="6010601"/>
            <a:ext cx="3395204" cy="1049427"/>
          </a:xfrm>
          <a:custGeom>
            <a:avLst/>
            <a:gdLst/>
            <a:ahLst/>
            <a:cxnLst/>
            <a:rect l="l" t="t" r="r" b="b"/>
            <a:pathLst>
              <a:path w="3395204" h="1049427">
                <a:moveTo>
                  <a:pt x="3395205" y="0"/>
                </a:moveTo>
                <a:lnTo>
                  <a:pt x="0" y="0"/>
                </a:lnTo>
                <a:lnTo>
                  <a:pt x="0" y="1049427"/>
                </a:lnTo>
                <a:lnTo>
                  <a:pt x="3395205" y="1049427"/>
                </a:lnTo>
                <a:lnTo>
                  <a:pt x="339520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122869" y="2923063"/>
            <a:ext cx="11749054" cy="1792138"/>
          </a:xfrm>
          <a:prstGeom prst="rect">
            <a:avLst/>
          </a:prstGeom>
        </p:spPr>
        <p:txBody>
          <a:bodyPr lIns="0" tIns="0" rIns="0" bIns="0" rtlCol="0" anchor="t">
            <a:spAutoFit/>
          </a:bodyPr>
          <a:lstStyle/>
          <a:p>
            <a:pPr algn="ctr">
              <a:lnSpc>
                <a:spcPts val="14620"/>
              </a:lnSpc>
            </a:pPr>
            <a:r>
              <a:rPr lang="en-US" sz="10443" spc="365">
                <a:solidFill>
                  <a:srgbClr val="231F20"/>
                </a:solidFill>
                <a:latin typeface="Crimson Pro Bold"/>
              </a:rPr>
              <a:t>DỰ ĐOÁN</a:t>
            </a:r>
          </a:p>
        </p:txBody>
      </p:sp>
      <p:sp>
        <p:nvSpPr>
          <p:cNvPr id="11" name="TextBox 11"/>
          <p:cNvSpPr txBox="1"/>
          <p:nvPr/>
        </p:nvSpPr>
        <p:spPr>
          <a:xfrm>
            <a:off x="1028700" y="8724900"/>
            <a:ext cx="5577893" cy="533400"/>
          </a:xfrm>
          <a:prstGeom prst="rect">
            <a:avLst/>
          </a:prstGeom>
        </p:spPr>
        <p:txBody>
          <a:bodyPr lIns="0" tIns="0" rIns="0" bIns="0" rtlCol="0" anchor="t">
            <a:spAutoFit/>
          </a:bodyPr>
          <a:lstStyle/>
          <a:p>
            <a:pPr>
              <a:lnSpc>
                <a:spcPts val="4200"/>
              </a:lnSpc>
            </a:pPr>
            <a:r>
              <a:rPr lang="en-US" sz="3000" spc="294">
                <a:solidFill>
                  <a:srgbClr val="FFFFFF"/>
                </a:solidFill>
                <a:latin typeface="Crimson Pro"/>
              </a:rPr>
              <a:t>Business Analystic| 2024</a:t>
            </a:r>
          </a:p>
        </p:txBody>
      </p:sp>
      <p:sp>
        <p:nvSpPr>
          <p:cNvPr id="12" name="TextBox 12"/>
          <p:cNvSpPr txBox="1"/>
          <p:nvPr/>
        </p:nvSpPr>
        <p:spPr>
          <a:xfrm>
            <a:off x="12777754" y="8724900"/>
            <a:ext cx="4481546" cy="533400"/>
          </a:xfrm>
          <a:prstGeom prst="rect">
            <a:avLst/>
          </a:prstGeom>
        </p:spPr>
        <p:txBody>
          <a:bodyPr lIns="0" tIns="0" rIns="0" bIns="0" rtlCol="0" anchor="t">
            <a:spAutoFit/>
          </a:bodyPr>
          <a:lstStyle/>
          <a:p>
            <a:pPr algn="r">
              <a:lnSpc>
                <a:spcPts val="4200"/>
              </a:lnSpc>
            </a:pPr>
            <a:r>
              <a:rPr lang="en-US" sz="3000" spc="294">
                <a:solidFill>
                  <a:srgbClr val="FFFFFF"/>
                </a:solidFill>
                <a:latin typeface="Crimson Pro"/>
              </a:rPr>
              <a:t>TDTU University </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539773"/>
            </a:solidFill>
          </p:spPr>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rot="-5400000">
            <a:off x="-2135611" y="4672965"/>
            <a:ext cx="6882108" cy="941070"/>
          </a:xfrm>
          <a:prstGeom prst="rect">
            <a:avLst/>
          </a:prstGeom>
        </p:spPr>
        <p:txBody>
          <a:bodyPr lIns="0" tIns="0" rIns="0" bIns="0" rtlCol="0" anchor="t">
            <a:spAutoFit/>
          </a:bodyPr>
          <a:lstStyle/>
          <a:p>
            <a:pPr algn="ctr">
              <a:lnSpc>
                <a:spcPts val="3779"/>
              </a:lnSpc>
            </a:pPr>
            <a:r>
              <a:rPr lang="en-US" sz="2700" spc="264">
                <a:solidFill>
                  <a:srgbClr val="231F20"/>
                </a:solidFill>
                <a:latin typeface="Crimson Pro"/>
              </a:rPr>
              <a:t>TDTU University | 2024</a:t>
            </a:r>
          </a:p>
          <a:p>
            <a:pPr algn="ctr">
              <a:lnSpc>
                <a:spcPts val="3779"/>
              </a:lnSpc>
            </a:pPr>
            <a:endParaRPr lang="en-US" sz="2700" spc="264">
              <a:solidFill>
                <a:srgbClr val="231F20"/>
              </a:solidFill>
              <a:latin typeface="Crimson Pro"/>
            </a:endParaRPr>
          </a:p>
        </p:txBody>
      </p:sp>
      <p:sp>
        <p:nvSpPr>
          <p:cNvPr id="6" name="AutoShape 6"/>
          <p:cNvSpPr/>
          <p:nvPr/>
        </p:nvSpPr>
        <p:spPr>
          <a:xfrm flipH="1" flipV="1">
            <a:off x="1085850" y="7289441"/>
            <a:ext cx="5403" cy="2997456"/>
          </a:xfrm>
          <a:prstGeom prst="line">
            <a:avLst/>
          </a:prstGeom>
          <a:ln w="114300" cap="flat">
            <a:solidFill>
              <a:srgbClr val="1C5739"/>
            </a:solidFill>
            <a:prstDash val="solid"/>
            <a:headEnd type="none" w="sm" len="sm"/>
            <a:tailEnd type="none" w="sm" len="sm"/>
          </a:ln>
        </p:spPr>
      </p:sp>
      <p:sp>
        <p:nvSpPr>
          <p:cNvPr id="7" name="AutoShape 7"/>
          <p:cNvSpPr/>
          <p:nvPr/>
        </p:nvSpPr>
        <p:spPr>
          <a:xfrm flipH="1" flipV="1">
            <a:off x="1090490" y="-104525"/>
            <a:ext cx="5403" cy="2997456"/>
          </a:xfrm>
          <a:prstGeom prst="line">
            <a:avLst/>
          </a:prstGeom>
          <a:ln w="114300" cap="flat">
            <a:solidFill>
              <a:srgbClr val="1C5739"/>
            </a:solidFill>
            <a:prstDash val="solid"/>
            <a:headEnd type="none" w="sm" len="sm"/>
            <a:tailEnd type="none" w="sm" len="sm"/>
          </a:ln>
        </p:spPr>
      </p:sp>
      <p:grpSp>
        <p:nvGrpSpPr>
          <p:cNvPr id="8" name="Group 8"/>
          <p:cNvGrpSpPr/>
          <p:nvPr/>
        </p:nvGrpSpPr>
        <p:grpSpPr>
          <a:xfrm>
            <a:off x="16477994" y="-279022"/>
            <a:ext cx="1221271" cy="1307722"/>
            <a:chOff x="0" y="0"/>
            <a:chExt cx="1628362" cy="1743629"/>
          </a:xfrm>
        </p:grpSpPr>
        <p:grpSp>
          <p:nvGrpSpPr>
            <p:cNvPr id="9" name="Group 9"/>
            <p:cNvGrpSpPr/>
            <p:nvPr/>
          </p:nvGrpSpPr>
          <p:grpSpPr>
            <a:xfrm>
              <a:off x="59085" y="0"/>
              <a:ext cx="1510191" cy="1743629"/>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E794E"/>
              </a:solidFill>
            </p:spPr>
          </p:sp>
          <p:sp>
            <p:nvSpPr>
              <p:cNvPr id="11" name="TextBox 11"/>
              <p:cNvSpPr txBox="1"/>
              <p:nvPr/>
            </p:nvSpPr>
            <p:spPr>
              <a:xfrm>
                <a:off x="0" y="-28575"/>
                <a:ext cx="703982" cy="71437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355127"/>
              <a:ext cx="1628362" cy="866954"/>
            </a:xfrm>
            <a:prstGeom prst="rect">
              <a:avLst/>
            </a:prstGeom>
          </p:spPr>
          <p:txBody>
            <a:bodyPr lIns="0" tIns="0" rIns="0" bIns="0" rtlCol="0" anchor="t">
              <a:spAutoFit/>
            </a:bodyPr>
            <a:lstStyle/>
            <a:p>
              <a:pPr algn="ctr">
                <a:lnSpc>
                  <a:spcPts val="5470"/>
                </a:lnSpc>
              </a:pPr>
              <a:r>
                <a:rPr lang="en-US" sz="3907" spc="195">
                  <a:solidFill>
                    <a:srgbClr val="231F20"/>
                  </a:solidFill>
                  <a:latin typeface="Crimson Pro"/>
                </a:rPr>
                <a:t>22</a:t>
              </a:r>
            </a:p>
          </p:txBody>
        </p:sp>
      </p:grpSp>
      <p:sp>
        <p:nvSpPr>
          <p:cNvPr id="13" name="Freeform 13"/>
          <p:cNvSpPr/>
          <p:nvPr/>
        </p:nvSpPr>
        <p:spPr>
          <a:xfrm>
            <a:off x="11866590"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2030092" y="2587113"/>
            <a:ext cx="14227815" cy="7200907"/>
          </a:xfrm>
          <a:custGeom>
            <a:avLst/>
            <a:gdLst/>
            <a:ahLst/>
            <a:cxnLst/>
            <a:rect l="l" t="t" r="r" b="b"/>
            <a:pathLst>
              <a:path w="14227815" h="7200907">
                <a:moveTo>
                  <a:pt x="0" y="0"/>
                </a:moveTo>
                <a:lnTo>
                  <a:pt x="14227816" y="0"/>
                </a:lnTo>
                <a:lnTo>
                  <a:pt x="14227816" y="7200907"/>
                </a:lnTo>
                <a:lnTo>
                  <a:pt x="0" y="7200907"/>
                </a:lnTo>
                <a:lnTo>
                  <a:pt x="0" y="0"/>
                </a:lnTo>
                <a:close/>
              </a:path>
            </a:pathLst>
          </a:custGeom>
          <a:blipFill>
            <a:blip r:embed="rId4"/>
            <a:stretch>
              <a:fillRect/>
            </a:stretch>
          </a:blipFill>
        </p:spPr>
      </p:sp>
      <p:sp>
        <p:nvSpPr>
          <p:cNvPr id="15" name="TextBox 15"/>
          <p:cNvSpPr txBox="1"/>
          <p:nvPr/>
        </p:nvSpPr>
        <p:spPr>
          <a:xfrm>
            <a:off x="2522123" y="324473"/>
            <a:ext cx="12998172" cy="2072785"/>
          </a:xfrm>
          <a:prstGeom prst="rect">
            <a:avLst/>
          </a:prstGeom>
        </p:spPr>
        <p:txBody>
          <a:bodyPr lIns="0" tIns="0" rIns="0" bIns="0" rtlCol="0" anchor="t">
            <a:spAutoFit/>
          </a:bodyPr>
          <a:lstStyle/>
          <a:p>
            <a:pPr marL="637455" lvl="1" indent="-318728">
              <a:lnSpc>
                <a:spcPts val="4133"/>
              </a:lnSpc>
              <a:buFont typeface="Arial"/>
              <a:buChar char="•"/>
            </a:pPr>
            <a:r>
              <a:rPr lang="en-US" sz="2952" spc="147">
                <a:solidFill>
                  <a:srgbClr val="231F20"/>
                </a:solidFill>
                <a:latin typeface="Crimson Pro"/>
              </a:rPr>
              <a:t>Theo biểu đồ dự đoán này thì doanh thu của HMC được chia làm 4 quý trong một năm. </a:t>
            </a:r>
          </a:p>
          <a:p>
            <a:pPr marL="637455" lvl="1" indent="-318728">
              <a:lnSpc>
                <a:spcPts val="4133"/>
              </a:lnSpc>
              <a:buFont typeface="Arial"/>
              <a:buChar char="•"/>
            </a:pPr>
            <a:r>
              <a:rPr lang="en-US" sz="2952" spc="147">
                <a:solidFill>
                  <a:srgbClr val="231F20"/>
                </a:solidFill>
                <a:latin typeface="Crimson Pro"/>
              </a:rPr>
              <a:t>Doanh số bán hàng cho năm 2021 được dự đoán là tương đối khá cao, gặt hái nhiều lợi nhuận so với 2 năm trước đó là 2019 và 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5702946" y="9423217"/>
            <a:ext cx="6882108" cy="464820"/>
          </a:xfrm>
          <a:prstGeom prst="rect">
            <a:avLst/>
          </a:prstGeom>
        </p:spPr>
        <p:txBody>
          <a:bodyPr lIns="0" tIns="0" rIns="0" bIns="0" rtlCol="0" anchor="t">
            <a:spAutoFit/>
          </a:bodyPr>
          <a:lstStyle/>
          <a:p>
            <a:pPr algn="ctr">
              <a:lnSpc>
                <a:spcPts val="3779"/>
              </a:lnSpc>
            </a:pPr>
            <a:r>
              <a:rPr lang="en-US" sz="2700" spc="264">
                <a:solidFill>
                  <a:srgbClr val="231F20"/>
                </a:solidFill>
                <a:latin typeface="Crimson Pro"/>
              </a:rPr>
              <a:t>TDTU University | 2024</a:t>
            </a:r>
          </a:p>
        </p:txBody>
      </p:sp>
      <p:sp>
        <p:nvSpPr>
          <p:cNvPr id="3" name="AutoShape 3"/>
          <p:cNvSpPr/>
          <p:nvPr/>
        </p:nvSpPr>
        <p:spPr>
          <a:xfrm>
            <a:off x="-369168" y="9690964"/>
            <a:ext cx="7105264" cy="19050"/>
          </a:xfrm>
          <a:prstGeom prst="line">
            <a:avLst/>
          </a:prstGeom>
          <a:ln w="114300" cap="flat">
            <a:solidFill>
              <a:srgbClr val="1C5739"/>
            </a:solidFill>
            <a:prstDash val="solid"/>
            <a:headEnd type="none" w="sm" len="sm"/>
            <a:tailEnd type="none" w="sm" len="sm"/>
          </a:ln>
        </p:spPr>
      </p:sp>
      <p:sp>
        <p:nvSpPr>
          <p:cNvPr id="4" name="AutoShape 4"/>
          <p:cNvSpPr/>
          <p:nvPr/>
        </p:nvSpPr>
        <p:spPr>
          <a:xfrm>
            <a:off x="11495310" y="9690964"/>
            <a:ext cx="7105264" cy="19050"/>
          </a:xfrm>
          <a:prstGeom prst="line">
            <a:avLst/>
          </a:prstGeom>
          <a:ln w="114300" cap="flat">
            <a:solidFill>
              <a:srgbClr val="1C5739"/>
            </a:solidFill>
            <a:prstDash val="solid"/>
            <a:headEnd type="none" w="sm" len="sm"/>
            <a:tailEnd type="none" w="sm" len="sm"/>
          </a:ln>
        </p:spPr>
      </p:sp>
      <p:sp>
        <p:nvSpPr>
          <p:cNvPr id="5" name="Freeform 5"/>
          <p:cNvSpPr/>
          <p:nvPr/>
        </p:nvSpPr>
        <p:spPr>
          <a:xfrm>
            <a:off x="13764167" y="603651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1C5739"/>
              </a:solidFill>
            </p:spPr>
          </p:sp>
          <p:sp>
            <p:nvSpPr>
              <p:cNvPr id="9" name="TextBox 9"/>
              <p:cNvSpPr txBox="1"/>
              <p:nvPr/>
            </p:nvSpPr>
            <p:spPr>
              <a:xfrm>
                <a:off x="0" y="-38100"/>
                <a:ext cx="703982" cy="723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191840"/>
            </a:xfrm>
            <a:prstGeom prst="rect">
              <a:avLst/>
            </a:prstGeom>
          </p:spPr>
          <p:txBody>
            <a:bodyPr lIns="0" tIns="0" rIns="0" bIns="0" rtlCol="0" anchor="t">
              <a:spAutoFit/>
            </a:bodyPr>
            <a:lstStyle/>
            <a:p>
              <a:pPr algn="ctr">
                <a:lnSpc>
                  <a:spcPts val="7431"/>
                </a:lnSpc>
              </a:pPr>
              <a:r>
                <a:rPr lang="en-US" sz="5307" spc="265">
                  <a:solidFill>
                    <a:srgbClr val="FFFFFF"/>
                  </a:solidFill>
                  <a:latin typeface="Crimson Pro"/>
                </a:rPr>
                <a:t>26</a:t>
              </a:r>
            </a:p>
          </p:txBody>
        </p:sp>
      </p:grpSp>
      <p:sp>
        <p:nvSpPr>
          <p:cNvPr id="11" name="Freeform 11"/>
          <p:cNvSpPr/>
          <p:nvPr/>
        </p:nvSpPr>
        <p:spPr>
          <a:xfrm>
            <a:off x="-3657600" y="-8045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17280" y="221122"/>
            <a:ext cx="13021342" cy="6535055"/>
          </a:xfrm>
          <a:custGeom>
            <a:avLst/>
            <a:gdLst/>
            <a:ahLst/>
            <a:cxnLst/>
            <a:rect l="l" t="t" r="r" b="b"/>
            <a:pathLst>
              <a:path w="13021342" h="6535055">
                <a:moveTo>
                  <a:pt x="0" y="0"/>
                </a:moveTo>
                <a:lnTo>
                  <a:pt x="13021342" y="0"/>
                </a:lnTo>
                <a:lnTo>
                  <a:pt x="13021342" y="6535056"/>
                </a:lnTo>
                <a:lnTo>
                  <a:pt x="0" y="6535056"/>
                </a:lnTo>
                <a:lnTo>
                  <a:pt x="0" y="0"/>
                </a:lnTo>
                <a:close/>
              </a:path>
            </a:pathLst>
          </a:custGeom>
          <a:blipFill>
            <a:blip r:embed="rId4"/>
            <a:stretch>
              <a:fillRect/>
            </a:stretch>
          </a:blipFill>
        </p:spPr>
      </p:sp>
      <p:sp>
        <p:nvSpPr>
          <p:cNvPr id="13" name="TextBox 13"/>
          <p:cNvSpPr txBox="1"/>
          <p:nvPr/>
        </p:nvSpPr>
        <p:spPr>
          <a:xfrm>
            <a:off x="1028700" y="7083425"/>
            <a:ext cx="14032173" cy="2174875"/>
          </a:xfrm>
          <a:prstGeom prst="rect">
            <a:avLst/>
          </a:prstGeom>
        </p:spPr>
        <p:txBody>
          <a:bodyPr lIns="0" tIns="0" rIns="0" bIns="0" rtlCol="0" anchor="t">
            <a:spAutoFit/>
          </a:bodyPr>
          <a:lstStyle/>
          <a:p>
            <a:pPr marL="539749" lvl="1" indent="-269875">
              <a:lnSpc>
                <a:spcPts val="3499"/>
              </a:lnSpc>
              <a:buFont typeface="Arial"/>
              <a:buChar char="•"/>
            </a:pPr>
            <a:r>
              <a:rPr lang="en-US" sz="2499" spc="244">
                <a:solidFill>
                  <a:srgbClr val="231F20"/>
                </a:solidFill>
                <a:latin typeface="Crimson Pro"/>
              </a:rPr>
              <a:t>Dựa vào biểu đồ dao động tăng giảm liên tục được trực quan phía trên thì quý 2 năm 2019 cho thấy sự sụt giảm mạnh của lợi nhuận đầu tư</a:t>
            </a:r>
          </a:p>
          <a:p>
            <a:pPr marL="539749" lvl="1" indent="-269875">
              <a:lnSpc>
                <a:spcPts val="3499"/>
              </a:lnSpc>
              <a:buFont typeface="Arial"/>
              <a:buChar char="•"/>
            </a:pPr>
            <a:r>
              <a:rPr lang="en-US" sz="2499" spc="244">
                <a:solidFill>
                  <a:srgbClr val="231F20"/>
                </a:solidFill>
                <a:latin typeface="Crimson Pro"/>
              </a:rPr>
              <a:t>HMC đã điều chỉnh chiến lược và dòng tiền để giúp tỷ lệ đầu tư lợi nhuận đạt mức cao 4.6 triệu đô la trong quý 1 năm 2021, mức tăng trưởng đã đạt mức cao nhất so với những năm trước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grpSp>
        <p:nvGrpSpPr>
          <p:cNvPr id="2" name="Group 2"/>
          <p:cNvGrpSpPr/>
          <p:nvPr/>
        </p:nvGrpSpPr>
        <p:grpSpPr>
          <a:xfrm>
            <a:off x="883358" y="74617"/>
            <a:ext cx="3494852" cy="954083"/>
            <a:chOff x="0" y="0"/>
            <a:chExt cx="1010276" cy="275802"/>
          </a:xfrm>
        </p:grpSpPr>
        <p:sp>
          <p:nvSpPr>
            <p:cNvPr id="3" name="Freeform 3"/>
            <p:cNvSpPr/>
            <p:nvPr/>
          </p:nvSpPr>
          <p:spPr>
            <a:xfrm>
              <a:off x="0" y="0"/>
              <a:ext cx="1010276" cy="275802"/>
            </a:xfrm>
            <a:custGeom>
              <a:avLst/>
              <a:gdLst/>
              <a:ahLst/>
              <a:cxnLst/>
              <a:rect l="l" t="t" r="r" b="b"/>
              <a:pathLst>
                <a:path w="1010276" h="275802">
                  <a:moveTo>
                    <a:pt x="110762" y="0"/>
                  </a:moveTo>
                  <a:lnTo>
                    <a:pt x="899515" y="0"/>
                  </a:lnTo>
                  <a:cubicBezTo>
                    <a:pt x="928890" y="0"/>
                    <a:pt x="957063" y="11670"/>
                    <a:pt x="977835" y="32441"/>
                  </a:cubicBezTo>
                  <a:cubicBezTo>
                    <a:pt x="998607" y="53213"/>
                    <a:pt x="1010276" y="81386"/>
                    <a:pt x="1010276" y="110762"/>
                  </a:cubicBezTo>
                  <a:lnTo>
                    <a:pt x="1010276" y="165040"/>
                  </a:lnTo>
                  <a:cubicBezTo>
                    <a:pt x="1010276" y="194416"/>
                    <a:pt x="998607" y="222589"/>
                    <a:pt x="977835" y="243361"/>
                  </a:cubicBezTo>
                  <a:cubicBezTo>
                    <a:pt x="957063" y="264133"/>
                    <a:pt x="928890" y="275802"/>
                    <a:pt x="899515" y="275802"/>
                  </a:cubicBezTo>
                  <a:lnTo>
                    <a:pt x="110762" y="275802"/>
                  </a:lnTo>
                  <a:cubicBezTo>
                    <a:pt x="81386" y="275802"/>
                    <a:pt x="53213" y="264133"/>
                    <a:pt x="32441" y="243361"/>
                  </a:cubicBezTo>
                  <a:cubicBezTo>
                    <a:pt x="11670" y="222589"/>
                    <a:pt x="0" y="194416"/>
                    <a:pt x="0" y="165040"/>
                  </a:cubicBezTo>
                  <a:lnTo>
                    <a:pt x="0" y="110762"/>
                  </a:lnTo>
                  <a:cubicBezTo>
                    <a:pt x="0" y="81386"/>
                    <a:pt x="11670" y="53213"/>
                    <a:pt x="32441" y="32441"/>
                  </a:cubicBezTo>
                  <a:cubicBezTo>
                    <a:pt x="53213" y="11670"/>
                    <a:pt x="81386" y="0"/>
                    <a:pt x="110762" y="0"/>
                  </a:cubicBezTo>
                  <a:close/>
                </a:path>
              </a:pathLst>
            </a:custGeom>
            <a:solidFill>
              <a:srgbClr val="FDFBFB"/>
            </a:solidFill>
            <a:ln w="57150" cap="rnd">
              <a:solidFill>
                <a:srgbClr val="1C1C1C"/>
              </a:solidFill>
              <a:prstDash val="solid"/>
              <a:round/>
            </a:ln>
          </p:spPr>
        </p:sp>
        <p:sp>
          <p:nvSpPr>
            <p:cNvPr id="4" name="TextBox 4"/>
            <p:cNvSpPr txBox="1"/>
            <p:nvPr/>
          </p:nvSpPr>
          <p:spPr>
            <a:xfrm>
              <a:off x="0" y="-38100"/>
              <a:ext cx="1010276" cy="31390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16964" y="567018"/>
            <a:ext cx="556031" cy="614091"/>
          </a:xfrm>
          <a:custGeom>
            <a:avLst/>
            <a:gdLst/>
            <a:ahLst/>
            <a:cxnLst/>
            <a:rect l="l" t="t" r="r" b="b"/>
            <a:pathLst>
              <a:path w="556031" h="614091">
                <a:moveTo>
                  <a:pt x="0" y="0"/>
                </a:moveTo>
                <a:lnTo>
                  <a:pt x="556032" y="0"/>
                </a:lnTo>
                <a:lnTo>
                  <a:pt x="556032" y="614091"/>
                </a:lnTo>
                <a:lnTo>
                  <a:pt x="0" y="614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619106" y="74617"/>
            <a:ext cx="3494852" cy="954083"/>
            <a:chOff x="0" y="0"/>
            <a:chExt cx="1010276" cy="275802"/>
          </a:xfrm>
        </p:grpSpPr>
        <p:sp>
          <p:nvSpPr>
            <p:cNvPr id="7" name="Freeform 7"/>
            <p:cNvSpPr/>
            <p:nvPr/>
          </p:nvSpPr>
          <p:spPr>
            <a:xfrm>
              <a:off x="0" y="0"/>
              <a:ext cx="1010276" cy="275802"/>
            </a:xfrm>
            <a:custGeom>
              <a:avLst/>
              <a:gdLst/>
              <a:ahLst/>
              <a:cxnLst/>
              <a:rect l="l" t="t" r="r" b="b"/>
              <a:pathLst>
                <a:path w="1010276" h="275802">
                  <a:moveTo>
                    <a:pt x="110762" y="0"/>
                  </a:moveTo>
                  <a:lnTo>
                    <a:pt x="899515" y="0"/>
                  </a:lnTo>
                  <a:cubicBezTo>
                    <a:pt x="928890" y="0"/>
                    <a:pt x="957063" y="11670"/>
                    <a:pt x="977835" y="32441"/>
                  </a:cubicBezTo>
                  <a:cubicBezTo>
                    <a:pt x="998607" y="53213"/>
                    <a:pt x="1010276" y="81386"/>
                    <a:pt x="1010276" y="110762"/>
                  </a:cubicBezTo>
                  <a:lnTo>
                    <a:pt x="1010276" y="165040"/>
                  </a:lnTo>
                  <a:cubicBezTo>
                    <a:pt x="1010276" y="194416"/>
                    <a:pt x="998607" y="222589"/>
                    <a:pt x="977835" y="243361"/>
                  </a:cubicBezTo>
                  <a:cubicBezTo>
                    <a:pt x="957063" y="264133"/>
                    <a:pt x="928890" y="275802"/>
                    <a:pt x="899515" y="275802"/>
                  </a:cubicBezTo>
                  <a:lnTo>
                    <a:pt x="110762" y="275802"/>
                  </a:lnTo>
                  <a:cubicBezTo>
                    <a:pt x="81386" y="275802"/>
                    <a:pt x="53213" y="264133"/>
                    <a:pt x="32441" y="243361"/>
                  </a:cubicBezTo>
                  <a:cubicBezTo>
                    <a:pt x="11670" y="222589"/>
                    <a:pt x="0" y="194416"/>
                    <a:pt x="0" y="165040"/>
                  </a:cubicBezTo>
                  <a:lnTo>
                    <a:pt x="0" y="110762"/>
                  </a:lnTo>
                  <a:cubicBezTo>
                    <a:pt x="0" y="81386"/>
                    <a:pt x="11670" y="53213"/>
                    <a:pt x="32441" y="32441"/>
                  </a:cubicBezTo>
                  <a:cubicBezTo>
                    <a:pt x="53213" y="11670"/>
                    <a:pt x="81386" y="0"/>
                    <a:pt x="110762" y="0"/>
                  </a:cubicBezTo>
                  <a:close/>
                </a:path>
              </a:pathLst>
            </a:custGeom>
            <a:solidFill>
              <a:srgbClr val="FDFBFB"/>
            </a:solidFill>
            <a:ln w="57150" cap="rnd">
              <a:solidFill>
                <a:srgbClr val="1C1C1C"/>
              </a:solidFill>
              <a:prstDash val="solid"/>
              <a:round/>
            </a:ln>
          </p:spPr>
        </p:sp>
        <p:sp>
          <p:nvSpPr>
            <p:cNvPr id="8" name="TextBox 8"/>
            <p:cNvSpPr txBox="1"/>
            <p:nvPr/>
          </p:nvSpPr>
          <p:spPr>
            <a:xfrm>
              <a:off x="0" y="-38100"/>
              <a:ext cx="1010276" cy="313902"/>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4380104" y="551658"/>
            <a:ext cx="9240896" cy="0"/>
          </a:xfrm>
          <a:prstGeom prst="line">
            <a:avLst/>
          </a:prstGeom>
          <a:ln w="57150" cap="flat">
            <a:solidFill>
              <a:srgbClr val="926036"/>
            </a:solidFill>
            <a:prstDash val="solid"/>
            <a:headEnd type="none" w="sm" len="sm"/>
            <a:tailEnd type="none" w="sm" len="sm"/>
          </a:ln>
        </p:spPr>
      </p:sp>
      <p:sp>
        <p:nvSpPr>
          <p:cNvPr id="10" name="Freeform 10"/>
          <p:cNvSpPr/>
          <p:nvPr/>
        </p:nvSpPr>
        <p:spPr>
          <a:xfrm>
            <a:off x="6039945" y="8920406"/>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327468" y="2899833"/>
            <a:ext cx="13039065" cy="6941850"/>
          </a:xfrm>
          <a:custGeom>
            <a:avLst/>
            <a:gdLst/>
            <a:ahLst/>
            <a:cxnLst/>
            <a:rect l="l" t="t" r="r" b="b"/>
            <a:pathLst>
              <a:path w="13039065" h="6941850">
                <a:moveTo>
                  <a:pt x="0" y="0"/>
                </a:moveTo>
                <a:lnTo>
                  <a:pt x="13039064" y="0"/>
                </a:lnTo>
                <a:lnTo>
                  <a:pt x="13039064" y="6941850"/>
                </a:lnTo>
                <a:lnTo>
                  <a:pt x="0" y="6941850"/>
                </a:lnTo>
                <a:lnTo>
                  <a:pt x="0" y="0"/>
                </a:lnTo>
                <a:close/>
              </a:path>
            </a:pathLst>
          </a:custGeom>
          <a:blipFill>
            <a:blip r:embed="rId6"/>
            <a:stretch>
              <a:fillRect/>
            </a:stretch>
          </a:blipFill>
        </p:spPr>
      </p:sp>
      <p:sp>
        <p:nvSpPr>
          <p:cNvPr id="12" name="TextBox 12"/>
          <p:cNvSpPr txBox="1"/>
          <p:nvPr/>
        </p:nvSpPr>
        <p:spPr>
          <a:xfrm>
            <a:off x="14761244" y="358619"/>
            <a:ext cx="1210577" cy="433704"/>
          </a:xfrm>
          <a:prstGeom prst="rect">
            <a:avLst/>
          </a:prstGeom>
        </p:spPr>
        <p:txBody>
          <a:bodyPr lIns="0" tIns="0" rIns="0" bIns="0" rtlCol="0" anchor="t">
            <a:spAutoFit/>
          </a:bodyPr>
          <a:lstStyle/>
          <a:p>
            <a:pPr algn="ctr">
              <a:lnSpc>
                <a:spcPts val="3199"/>
              </a:lnSpc>
            </a:pPr>
            <a:r>
              <a:rPr lang="en-US" sz="3199" spc="313">
                <a:solidFill>
                  <a:srgbClr val="231F20"/>
                </a:solidFill>
                <a:latin typeface="Crimson Pro"/>
              </a:rPr>
              <a:t>27</a:t>
            </a:r>
          </a:p>
        </p:txBody>
      </p:sp>
      <p:sp>
        <p:nvSpPr>
          <p:cNvPr id="13" name="TextBox 13"/>
          <p:cNvSpPr txBox="1"/>
          <p:nvPr/>
        </p:nvSpPr>
        <p:spPr>
          <a:xfrm>
            <a:off x="2630784" y="1096101"/>
            <a:ext cx="11995986" cy="1660131"/>
          </a:xfrm>
          <a:prstGeom prst="rect">
            <a:avLst/>
          </a:prstGeom>
        </p:spPr>
        <p:txBody>
          <a:bodyPr lIns="0" tIns="0" rIns="0" bIns="0" rtlCol="0" anchor="t">
            <a:spAutoFit/>
          </a:bodyPr>
          <a:lstStyle/>
          <a:p>
            <a:pPr>
              <a:lnSpc>
                <a:spcPts val="4406"/>
              </a:lnSpc>
              <a:spcBef>
                <a:spcPct val="0"/>
              </a:spcBef>
            </a:pPr>
            <a:r>
              <a:rPr lang="en-US" sz="3147" spc="157">
                <a:solidFill>
                  <a:srgbClr val="FFFFFF"/>
                </a:solidFill>
                <a:latin typeface="Crimson Pro"/>
              </a:rPr>
              <a:t>Mặc cho việc chính phủ tăng thuế 0,7% có hiệu lực vào năm 2022 sẽ không ảnh hưởng nhiều đến việc bán các dòng xe và đạt được doanh thu của HMC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76611" y="8353252"/>
            <a:ext cx="19974273" cy="1420979"/>
            <a:chOff x="0" y="0"/>
            <a:chExt cx="5260714" cy="374250"/>
          </a:xfrm>
        </p:grpSpPr>
        <p:sp>
          <p:nvSpPr>
            <p:cNvPr id="3" name="Freeform 3"/>
            <p:cNvSpPr/>
            <p:nvPr/>
          </p:nvSpPr>
          <p:spPr>
            <a:xfrm>
              <a:off x="0" y="0"/>
              <a:ext cx="5260714" cy="374250"/>
            </a:xfrm>
            <a:custGeom>
              <a:avLst/>
              <a:gdLst/>
              <a:ahLst/>
              <a:cxnLst/>
              <a:rect l="l" t="t" r="r" b="b"/>
              <a:pathLst>
                <a:path w="5260714" h="374250">
                  <a:moveTo>
                    <a:pt x="0" y="0"/>
                  </a:moveTo>
                  <a:lnTo>
                    <a:pt x="5260714" y="0"/>
                  </a:lnTo>
                  <a:lnTo>
                    <a:pt x="5260714" y="374250"/>
                  </a:lnTo>
                  <a:lnTo>
                    <a:pt x="0" y="374250"/>
                  </a:lnTo>
                  <a:close/>
                </a:path>
              </a:pathLst>
            </a:custGeom>
            <a:solidFill>
              <a:srgbClr val="1C5739"/>
            </a:solidFill>
          </p:spPr>
        </p:sp>
        <p:sp>
          <p:nvSpPr>
            <p:cNvPr id="4" name="TextBox 4"/>
            <p:cNvSpPr txBox="1"/>
            <p:nvPr/>
          </p:nvSpPr>
          <p:spPr>
            <a:xfrm>
              <a:off x="0" y="-38100"/>
              <a:ext cx="5260714" cy="41235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018527" y="119191"/>
            <a:ext cx="3134223" cy="3014552"/>
          </a:xfrm>
          <a:custGeom>
            <a:avLst/>
            <a:gdLst/>
            <a:ahLst/>
            <a:cxnLst/>
            <a:rect l="l" t="t" r="r" b="b"/>
            <a:pathLst>
              <a:path w="3134223" h="3014552">
                <a:moveTo>
                  <a:pt x="0" y="0"/>
                </a:moveTo>
                <a:lnTo>
                  <a:pt x="3134223" y="0"/>
                </a:lnTo>
                <a:lnTo>
                  <a:pt x="3134223" y="3014553"/>
                </a:lnTo>
                <a:lnTo>
                  <a:pt x="0" y="30145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97154" y="392556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429160" y="-2115587"/>
            <a:ext cx="3714840" cy="3742054"/>
          </a:xfrm>
          <a:custGeom>
            <a:avLst/>
            <a:gdLst/>
            <a:ahLst/>
            <a:cxnLst/>
            <a:rect l="l" t="t" r="r" b="b"/>
            <a:pathLst>
              <a:path w="3714840" h="3742054">
                <a:moveTo>
                  <a:pt x="0" y="0"/>
                </a:moveTo>
                <a:lnTo>
                  <a:pt x="3714840" y="0"/>
                </a:lnTo>
                <a:lnTo>
                  <a:pt x="3714840" y="3742054"/>
                </a:lnTo>
                <a:lnTo>
                  <a:pt x="0" y="37420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894516" y="6698674"/>
            <a:ext cx="2441759" cy="404000"/>
          </a:xfrm>
          <a:custGeom>
            <a:avLst/>
            <a:gdLst/>
            <a:ahLst/>
            <a:cxnLst/>
            <a:rect l="l" t="t" r="r" b="b"/>
            <a:pathLst>
              <a:path w="2441759" h="404000">
                <a:moveTo>
                  <a:pt x="0" y="0"/>
                </a:moveTo>
                <a:lnTo>
                  <a:pt x="2441759" y="0"/>
                </a:lnTo>
                <a:lnTo>
                  <a:pt x="2441759" y="404000"/>
                </a:lnTo>
                <a:lnTo>
                  <a:pt x="0" y="4040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2777754" y="8734425"/>
            <a:ext cx="4481546" cy="523875"/>
          </a:xfrm>
          <a:prstGeom prst="rect">
            <a:avLst/>
          </a:prstGeom>
        </p:spPr>
        <p:txBody>
          <a:bodyPr lIns="0" tIns="0" rIns="0" bIns="0" rtlCol="0" anchor="t">
            <a:spAutoFit/>
          </a:bodyPr>
          <a:lstStyle/>
          <a:p>
            <a:pPr algn="r">
              <a:lnSpc>
                <a:spcPts val="4200"/>
              </a:lnSpc>
            </a:pPr>
            <a:r>
              <a:rPr lang="en-US" sz="3000" spc="294">
                <a:solidFill>
                  <a:srgbClr val="FFFFFF"/>
                </a:solidFill>
                <a:latin typeface="Open Sauce"/>
              </a:rPr>
              <a:t>TDTU University </a:t>
            </a:r>
          </a:p>
        </p:txBody>
      </p:sp>
      <p:sp>
        <p:nvSpPr>
          <p:cNvPr id="10" name="TextBox 10"/>
          <p:cNvSpPr txBox="1"/>
          <p:nvPr/>
        </p:nvSpPr>
        <p:spPr>
          <a:xfrm>
            <a:off x="2220713" y="2309698"/>
            <a:ext cx="15038587" cy="3673262"/>
          </a:xfrm>
          <a:prstGeom prst="rect">
            <a:avLst/>
          </a:prstGeom>
        </p:spPr>
        <p:txBody>
          <a:bodyPr lIns="0" tIns="0" rIns="0" bIns="0" rtlCol="0" anchor="t">
            <a:spAutoFit/>
          </a:bodyPr>
          <a:lstStyle/>
          <a:p>
            <a:pPr algn="ctr">
              <a:lnSpc>
                <a:spcPts val="14733"/>
              </a:lnSpc>
              <a:spcBef>
                <a:spcPct val="0"/>
              </a:spcBef>
            </a:pPr>
            <a:r>
              <a:rPr lang="en-US" sz="10523" spc="368">
                <a:solidFill>
                  <a:srgbClr val="231F20"/>
                </a:solidFill>
                <a:latin typeface="Crimson Pro Bold"/>
              </a:rPr>
              <a:t>SO SÁNH POWERBI VÀ TABLEAU</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966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10662"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114159" y="480251"/>
            <a:ext cx="13030508" cy="1224724"/>
            <a:chOff x="0" y="0"/>
            <a:chExt cx="3431903" cy="322561"/>
          </a:xfrm>
        </p:grpSpPr>
        <p:sp>
          <p:nvSpPr>
            <p:cNvPr id="5" name="Freeform 5"/>
            <p:cNvSpPr/>
            <p:nvPr/>
          </p:nvSpPr>
          <p:spPr>
            <a:xfrm>
              <a:off x="0" y="0"/>
              <a:ext cx="3431903" cy="322561"/>
            </a:xfrm>
            <a:custGeom>
              <a:avLst/>
              <a:gdLst/>
              <a:ahLst/>
              <a:cxnLst/>
              <a:rect l="l" t="t" r="r" b="b"/>
              <a:pathLst>
                <a:path w="3431903" h="322561">
                  <a:moveTo>
                    <a:pt x="0" y="0"/>
                  </a:moveTo>
                  <a:lnTo>
                    <a:pt x="3431903" y="0"/>
                  </a:lnTo>
                  <a:lnTo>
                    <a:pt x="3431903" y="322561"/>
                  </a:lnTo>
                  <a:lnTo>
                    <a:pt x="0" y="322561"/>
                  </a:lnTo>
                  <a:close/>
                </a:path>
              </a:pathLst>
            </a:custGeom>
            <a:solidFill>
              <a:srgbClr val="397D5A"/>
            </a:solidFill>
            <a:ln w="38100" cap="sq">
              <a:solidFill>
                <a:srgbClr val="F1F2F2"/>
              </a:solidFill>
              <a:prstDash val="solid"/>
              <a:miter/>
            </a:ln>
          </p:spPr>
        </p:sp>
        <p:sp>
          <p:nvSpPr>
            <p:cNvPr id="6" name="TextBox 6"/>
            <p:cNvSpPr txBox="1"/>
            <p:nvPr/>
          </p:nvSpPr>
          <p:spPr>
            <a:xfrm>
              <a:off x="0" y="-38100"/>
              <a:ext cx="3431903" cy="360661"/>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45731" y="604837"/>
            <a:ext cx="14115967" cy="762000"/>
          </a:xfrm>
          <a:prstGeom prst="rect">
            <a:avLst/>
          </a:prstGeom>
        </p:spPr>
        <p:txBody>
          <a:bodyPr lIns="0" tIns="0" rIns="0" bIns="0" rtlCol="0" anchor="t">
            <a:spAutoFit/>
          </a:bodyPr>
          <a:lstStyle/>
          <a:p>
            <a:pPr algn="ctr">
              <a:lnSpc>
                <a:spcPts val="6299"/>
              </a:lnSpc>
            </a:pPr>
            <a:r>
              <a:rPr lang="en-US" sz="4499" spc="157">
                <a:solidFill>
                  <a:srgbClr val="231F20"/>
                </a:solidFill>
                <a:latin typeface="Crimson Pro Bold"/>
              </a:rPr>
              <a:t>So sánh công cụ</a:t>
            </a:r>
          </a:p>
        </p:txBody>
      </p:sp>
      <p:sp>
        <p:nvSpPr>
          <p:cNvPr id="8" name="Freeform 8"/>
          <p:cNvSpPr/>
          <p:nvPr/>
        </p:nvSpPr>
        <p:spPr>
          <a:xfrm>
            <a:off x="-1109662" y="-911620"/>
            <a:ext cx="2942276" cy="2942276"/>
          </a:xfrm>
          <a:custGeom>
            <a:avLst/>
            <a:gdLst/>
            <a:ahLst/>
            <a:cxnLst/>
            <a:rect l="l" t="t" r="r" b="b"/>
            <a:pathLst>
              <a:path w="2942276" h="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15561698" y="480251"/>
            <a:ext cx="3395204" cy="1049427"/>
          </a:xfrm>
          <a:custGeom>
            <a:avLst/>
            <a:gdLst/>
            <a:ahLst/>
            <a:cxnLst/>
            <a:rect l="l" t="t" r="r" b="b"/>
            <a:pathLst>
              <a:path w="3395204" h="1049427">
                <a:moveTo>
                  <a:pt x="3395204" y="0"/>
                </a:moveTo>
                <a:lnTo>
                  <a:pt x="0" y="0"/>
                </a:lnTo>
                <a:lnTo>
                  <a:pt x="0" y="1049427"/>
                </a:lnTo>
                <a:lnTo>
                  <a:pt x="3395204" y="1049427"/>
                </a:lnTo>
                <a:lnTo>
                  <a:pt x="339520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361476" y="2487226"/>
            <a:ext cx="8693067" cy="6589233"/>
          </a:xfrm>
          <a:custGeom>
            <a:avLst/>
            <a:gdLst/>
            <a:ahLst/>
            <a:cxnLst/>
            <a:rect l="l" t="t" r="r" b="b"/>
            <a:pathLst>
              <a:path w="8693067" h="6589233">
                <a:moveTo>
                  <a:pt x="0" y="0"/>
                </a:moveTo>
                <a:lnTo>
                  <a:pt x="8693067" y="0"/>
                </a:lnTo>
                <a:lnTo>
                  <a:pt x="8693067" y="6589233"/>
                </a:lnTo>
                <a:lnTo>
                  <a:pt x="0" y="6589233"/>
                </a:lnTo>
                <a:lnTo>
                  <a:pt x="0" y="0"/>
                </a:lnTo>
                <a:close/>
              </a:path>
            </a:pathLst>
          </a:custGeom>
          <a:blipFill>
            <a:blip r:embed="rId8"/>
            <a:stretch>
              <a:fillRect l="-8964" r="-3884"/>
            </a:stretch>
          </a:blipFill>
        </p:spPr>
      </p:sp>
      <p:sp>
        <p:nvSpPr>
          <p:cNvPr id="11" name="Freeform 11"/>
          <p:cNvSpPr/>
          <p:nvPr/>
        </p:nvSpPr>
        <p:spPr>
          <a:xfrm>
            <a:off x="9422390" y="3525892"/>
            <a:ext cx="8437002" cy="4511901"/>
          </a:xfrm>
          <a:custGeom>
            <a:avLst/>
            <a:gdLst/>
            <a:ahLst/>
            <a:cxnLst/>
            <a:rect l="l" t="t" r="r" b="b"/>
            <a:pathLst>
              <a:path w="8437002" h="4511901">
                <a:moveTo>
                  <a:pt x="0" y="0"/>
                </a:moveTo>
                <a:lnTo>
                  <a:pt x="8437002" y="0"/>
                </a:lnTo>
                <a:lnTo>
                  <a:pt x="8437002" y="4511901"/>
                </a:lnTo>
                <a:lnTo>
                  <a:pt x="0" y="4511901"/>
                </a:lnTo>
                <a:lnTo>
                  <a:pt x="0" y="0"/>
                </a:lnTo>
                <a:close/>
              </a:path>
            </a:pathLst>
          </a:custGeom>
          <a:blipFill>
            <a:blip r:embed="rId9"/>
            <a:stretch>
              <a:fillRect l="-6815" r="-2196"/>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87056" y="3136708"/>
            <a:ext cx="13972144" cy="3926839"/>
          </a:xfrm>
          <a:prstGeom prst="rect">
            <a:avLst/>
          </a:prstGeom>
        </p:spPr>
        <p:txBody>
          <a:bodyPr lIns="0" tIns="0" rIns="0" bIns="0" rtlCol="0" anchor="t">
            <a:spAutoFit/>
          </a:bodyPr>
          <a:lstStyle/>
          <a:p>
            <a:pPr algn="ctr">
              <a:lnSpc>
                <a:spcPts val="15099"/>
              </a:lnSpc>
            </a:pPr>
            <a:r>
              <a:rPr lang="en-US" sz="15099">
                <a:solidFill>
                  <a:srgbClr val="648E38"/>
                </a:solidFill>
                <a:latin typeface="Crimson Pro Bold"/>
              </a:rPr>
              <a:t>CẢM ƠN THẦY ĐÃ LẮNG NGHE!</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flipH="1" flipV="1">
            <a:off x="8085824" y="8559863"/>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16" r="-3049" b="-20007"/>
            </a:stretch>
          </a:blipFill>
        </p:spPr>
      </p:sp>
      <p:sp>
        <p:nvSpPr>
          <p:cNvPr id="3" name="Freeform 3"/>
          <p:cNvSpPr/>
          <p:nvPr/>
        </p:nvSpPr>
        <p:spPr>
          <a:xfrm>
            <a:off x="-731453" y="1571878"/>
            <a:ext cx="19750906" cy="7143244"/>
          </a:xfrm>
          <a:custGeom>
            <a:avLst/>
            <a:gdLst/>
            <a:ahLst/>
            <a:cxnLst/>
            <a:rect l="l" t="t" r="r" b="b"/>
            <a:pathLst>
              <a:path w="19750906" h="7143244">
                <a:moveTo>
                  <a:pt x="0" y="0"/>
                </a:moveTo>
                <a:lnTo>
                  <a:pt x="19750906" y="0"/>
                </a:lnTo>
                <a:lnTo>
                  <a:pt x="19750906" y="7143244"/>
                </a:lnTo>
                <a:lnTo>
                  <a:pt x="0" y="7143244"/>
                </a:lnTo>
                <a:lnTo>
                  <a:pt x="0" y="0"/>
                </a:lnTo>
                <a:close/>
              </a:path>
            </a:pathLst>
          </a:custGeom>
          <a:blipFill>
            <a:blip r:embed="rId3"/>
            <a:stretch>
              <a:fillRect/>
            </a:stretch>
          </a:blipFill>
        </p:spPr>
      </p:sp>
      <p:sp>
        <p:nvSpPr>
          <p:cNvPr id="4" name="TextBox 4"/>
          <p:cNvSpPr txBox="1"/>
          <p:nvPr/>
        </p:nvSpPr>
        <p:spPr>
          <a:xfrm>
            <a:off x="3498802" y="4239868"/>
            <a:ext cx="11290397" cy="1426697"/>
          </a:xfrm>
          <a:prstGeom prst="rect">
            <a:avLst/>
          </a:prstGeom>
        </p:spPr>
        <p:txBody>
          <a:bodyPr lIns="0" tIns="0" rIns="0" bIns="0" rtlCol="0" anchor="t">
            <a:spAutoFit/>
          </a:bodyPr>
          <a:lstStyle/>
          <a:p>
            <a:pPr algn="ctr">
              <a:lnSpc>
                <a:spcPts val="10483"/>
              </a:lnSpc>
            </a:pPr>
            <a:r>
              <a:rPr lang="en-US" sz="11035" spc="386">
                <a:solidFill>
                  <a:srgbClr val="231F20"/>
                </a:solidFill>
                <a:latin typeface="Crimson Pro Bold"/>
              </a:rPr>
              <a:t>GIỚI THIỆU</a:t>
            </a:r>
          </a:p>
        </p:txBody>
      </p:sp>
      <p:sp>
        <p:nvSpPr>
          <p:cNvPr id="5" name="Freeform 5"/>
          <p:cNvSpPr/>
          <p:nvPr/>
        </p:nvSpPr>
        <p:spPr>
          <a:xfrm rot="-7071524">
            <a:off x="2391331" y="6700764"/>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3940469">
            <a:off x="15132315" y="1804659"/>
            <a:ext cx="1890776" cy="1200643"/>
          </a:xfrm>
          <a:custGeom>
            <a:avLst/>
            <a:gdLst/>
            <a:ahLst/>
            <a:cxnLst/>
            <a:rect l="l" t="t" r="r" b="b"/>
            <a:pathLst>
              <a:path w="1890776" h="1200643">
                <a:moveTo>
                  <a:pt x="0" y="0"/>
                </a:moveTo>
                <a:lnTo>
                  <a:pt x="1890776" y="0"/>
                </a:lnTo>
                <a:lnTo>
                  <a:pt x="1890776" y="1200643"/>
                </a:lnTo>
                <a:lnTo>
                  <a:pt x="0" y="12006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402305" y="6990300"/>
            <a:ext cx="749536" cy="952066"/>
          </a:xfrm>
          <a:custGeom>
            <a:avLst/>
            <a:gdLst/>
            <a:ahLst/>
            <a:cxnLst/>
            <a:rect l="l" t="t" r="r" b="b"/>
            <a:pathLst>
              <a:path w="749536" h="952066">
                <a:moveTo>
                  <a:pt x="0" y="0"/>
                </a:moveTo>
                <a:lnTo>
                  <a:pt x="749535" y="0"/>
                </a:lnTo>
                <a:lnTo>
                  <a:pt x="749535" y="952066"/>
                </a:lnTo>
                <a:lnTo>
                  <a:pt x="0" y="9520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907953" y="7815778"/>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66975" y="8200599"/>
            <a:ext cx="4080399" cy="2784873"/>
          </a:xfrm>
          <a:custGeom>
            <a:avLst/>
            <a:gdLst/>
            <a:ahLst/>
            <a:cxnLst/>
            <a:rect l="l" t="t" r="r" b="b"/>
            <a:pathLst>
              <a:path w="4080399" h="2784873">
                <a:moveTo>
                  <a:pt x="0" y="0"/>
                </a:moveTo>
                <a:lnTo>
                  <a:pt x="4080400" y="0"/>
                </a:lnTo>
                <a:lnTo>
                  <a:pt x="4080400" y="2784873"/>
                </a:lnTo>
                <a:lnTo>
                  <a:pt x="0" y="2784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409049" y="106306"/>
            <a:ext cx="3757902" cy="922394"/>
          </a:xfrm>
          <a:custGeom>
            <a:avLst/>
            <a:gdLst/>
            <a:ahLst/>
            <a:cxnLst/>
            <a:rect l="l" t="t" r="r" b="b"/>
            <a:pathLst>
              <a:path w="3757902" h="922394">
                <a:moveTo>
                  <a:pt x="0" y="0"/>
                </a:moveTo>
                <a:lnTo>
                  <a:pt x="3757902" y="0"/>
                </a:lnTo>
                <a:lnTo>
                  <a:pt x="3757902" y="922394"/>
                </a:lnTo>
                <a:lnTo>
                  <a:pt x="0" y="9223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640940" y="906518"/>
            <a:ext cx="1669640" cy="1897318"/>
          </a:xfrm>
          <a:custGeom>
            <a:avLst/>
            <a:gdLst/>
            <a:ahLst/>
            <a:cxnLst/>
            <a:rect l="l" t="t" r="r" b="b"/>
            <a:pathLst>
              <a:path w="1669640" h="1897318">
                <a:moveTo>
                  <a:pt x="0" y="0"/>
                </a:moveTo>
                <a:lnTo>
                  <a:pt x="1669640" y="0"/>
                </a:lnTo>
                <a:lnTo>
                  <a:pt x="1669640" y="1897318"/>
                </a:lnTo>
                <a:lnTo>
                  <a:pt x="0" y="18973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141254" y="7815778"/>
            <a:ext cx="3878199" cy="4114800"/>
          </a:xfrm>
          <a:custGeom>
            <a:avLst/>
            <a:gdLst/>
            <a:ahLst/>
            <a:cxnLst/>
            <a:rect l="l" t="t" r="r" b="b"/>
            <a:pathLst>
              <a:path w="3878199" h="4114800">
                <a:moveTo>
                  <a:pt x="0" y="0"/>
                </a:moveTo>
                <a:lnTo>
                  <a:pt x="3878199" y="0"/>
                </a:lnTo>
                <a:lnTo>
                  <a:pt x="387819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080354" y="3730884"/>
            <a:ext cx="3056045" cy="2979644"/>
          </a:xfrm>
          <a:custGeom>
            <a:avLst/>
            <a:gdLst/>
            <a:ahLst/>
            <a:cxnLst/>
            <a:rect l="l" t="t" r="r" b="b"/>
            <a:pathLst>
              <a:path w="3056045" h="2979644">
                <a:moveTo>
                  <a:pt x="0" y="0"/>
                </a:moveTo>
                <a:lnTo>
                  <a:pt x="3056045" y="0"/>
                </a:lnTo>
                <a:lnTo>
                  <a:pt x="3056045" y="2979645"/>
                </a:lnTo>
                <a:lnTo>
                  <a:pt x="0" y="297964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6056910" y="8843392"/>
            <a:ext cx="6174179" cy="507087"/>
          </a:xfrm>
          <a:prstGeom prst="rect">
            <a:avLst/>
          </a:prstGeom>
        </p:spPr>
        <p:txBody>
          <a:bodyPr lIns="0" tIns="0" rIns="0" bIns="0" rtlCol="0" anchor="t">
            <a:spAutoFit/>
          </a:bodyPr>
          <a:lstStyle/>
          <a:p>
            <a:pPr algn="ctr">
              <a:lnSpc>
                <a:spcPts val="4369"/>
              </a:lnSpc>
            </a:pPr>
            <a:r>
              <a:rPr lang="en-US" sz="2468" spc="241">
                <a:solidFill>
                  <a:srgbClr val="231F20"/>
                </a:solidFill>
                <a:latin typeface="Crimson Pro"/>
              </a:rPr>
              <a:t>By Dindin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312964" y="580144"/>
            <a:ext cx="6848350" cy="1595230"/>
            <a:chOff x="0" y="0"/>
            <a:chExt cx="1803681" cy="420143"/>
          </a:xfrm>
        </p:grpSpPr>
        <p:sp>
          <p:nvSpPr>
            <p:cNvPr id="3" name="Freeform 3"/>
            <p:cNvSpPr/>
            <p:nvPr/>
          </p:nvSpPr>
          <p:spPr>
            <a:xfrm>
              <a:off x="0" y="0"/>
              <a:ext cx="1803681" cy="420143"/>
            </a:xfrm>
            <a:custGeom>
              <a:avLst/>
              <a:gdLst/>
              <a:ahLst/>
              <a:cxnLst/>
              <a:rect l="l" t="t" r="r" b="b"/>
              <a:pathLst>
                <a:path w="1803681" h="420143">
                  <a:moveTo>
                    <a:pt x="113048" y="0"/>
                  </a:moveTo>
                  <a:lnTo>
                    <a:pt x="1690633" y="0"/>
                  </a:lnTo>
                  <a:cubicBezTo>
                    <a:pt x="1720615" y="0"/>
                    <a:pt x="1749369" y="11910"/>
                    <a:pt x="1770570" y="33111"/>
                  </a:cubicBezTo>
                  <a:cubicBezTo>
                    <a:pt x="1791770" y="54312"/>
                    <a:pt x="1803681" y="83066"/>
                    <a:pt x="1803681" y="113048"/>
                  </a:cubicBezTo>
                  <a:lnTo>
                    <a:pt x="1803681" y="307095"/>
                  </a:lnTo>
                  <a:cubicBezTo>
                    <a:pt x="1803681" y="337077"/>
                    <a:pt x="1791770" y="365831"/>
                    <a:pt x="1770570" y="387032"/>
                  </a:cubicBezTo>
                  <a:cubicBezTo>
                    <a:pt x="1749369" y="408233"/>
                    <a:pt x="1720615" y="420143"/>
                    <a:pt x="1690633" y="420143"/>
                  </a:cubicBezTo>
                  <a:lnTo>
                    <a:pt x="113048" y="420143"/>
                  </a:lnTo>
                  <a:cubicBezTo>
                    <a:pt x="83066" y="420143"/>
                    <a:pt x="54312" y="408233"/>
                    <a:pt x="33111" y="387032"/>
                  </a:cubicBezTo>
                  <a:cubicBezTo>
                    <a:pt x="11910" y="365831"/>
                    <a:pt x="0" y="337077"/>
                    <a:pt x="0" y="307095"/>
                  </a:cubicBezTo>
                  <a:lnTo>
                    <a:pt x="0" y="113048"/>
                  </a:lnTo>
                  <a:cubicBezTo>
                    <a:pt x="0" y="83066"/>
                    <a:pt x="11910" y="54312"/>
                    <a:pt x="33111" y="33111"/>
                  </a:cubicBezTo>
                  <a:cubicBezTo>
                    <a:pt x="54312" y="11910"/>
                    <a:pt x="83066" y="0"/>
                    <a:pt x="113048" y="0"/>
                  </a:cubicBezTo>
                  <a:close/>
                </a:path>
              </a:pathLst>
            </a:custGeom>
            <a:solidFill>
              <a:srgbClr val="000000">
                <a:alpha val="0"/>
              </a:srgbClr>
            </a:solidFill>
            <a:ln w="38100" cap="rnd">
              <a:solidFill>
                <a:srgbClr val="D5D7D5"/>
              </a:solidFill>
              <a:prstDash val="solid"/>
              <a:round/>
            </a:ln>
          </p:spPr>
        </p:sp>
        <p:sp>
          <p:nvSpPr>
            <p:cNvPr id="4" name="TextBox 4"/>
            <p:cNvSpPr txBox="1"/>
            <p:nvPr/>
          </p:nvSpPr>
          <p:spPr>
            <a:xfrm>
              <a:off x="0" y="-38100"/>
              <a:ext cx="1803681" cy="4582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389484" y="524769"/>
            <a:ext cx="110750" cy="1107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id="7" name="TextBox 7"/>
            <p:cNvSpPr txBox="1"/>
            <p:nvPr/>
          </p:nvSpPr>
          <p:spPr>
            <a:xfrm>
              <a:off x="76200" y="123825"/>
              <a:ext cx="660400" cy="612775"/>
            </a:xfrm>
            <a:prstGeom prst="rect">
              <a:avLst/>
            </a:prstGeom>
          </p:spPr>
          <p:txBody>
            <a:bodyPr lIns="50800" tIns="50800" rIns="50800" bIns="50800" rtlCol="0" anchor="ctr"/>
            <a:lstStyle/>
            <a:p>
              <a:pPr algn="ctr">
                <a:lnSpc>
                  <a:spcPts val="2174"/>
                </a:lnSpc>
              </a:pPr>
              <a:endParaRPr/>
            </a:p>
          </p:txBody>
        </p:sp>
      </p:grpSp>
      <p:sp>
        <p:nvSpPr>
          <p:cNvPr id="8" name="AutoShape 8"/>
          <p:cNvSpPr/>
          <p:nvPr/>
        </p:nvSpPr>
        <p:spPr>
          <a:xfrm>
            <a:off x="-1117835" y="9220026"/>
            <a:ext cx="6743748" cy="0"/>
          </a:xfrm>
          <a:prstGeom prst="line">
            <a:avLst/>
          </a:prstGeom>
          <a:ln w="38100" cap="flat">
            <a:solidFill>
              <a:srgbClr val="1C5739"/>
            </a:solidFill>
            <a:prstDash val="solid"/>
            <a:headEnd type="none" w="sm" len="sm"/>
            <a:tailEnd type="oval" w="lg" len="lg"/>
          </a:ln>
        </p:spPr>
      </p:sp>
      <p:sp>
        <p:nvSpPr>
          <p:cNvPr id="9" name="AutoShape 9"/>
          <p:cNvSpPr/>
          <p:nvPr/>
        </p:nvSpPr>
        <p:spPr>
          <a:xfrm flipH="1">
            <a:off x="12662087" y="9220026"/>
            <a:ext cx="6743748" cy="0"/>
          </a:xfrm>
          <a:prstGeom prst="line">
            <a:avLst/>
          </a:prstGeom>
          <a:ln w="38100" cap="flat">
            <a:solidFill>
              <a:srgbClr val="1C5739"/>
            </a:solidFill>
            <a:prstDash val="solid"/>
            <a:headEnd type="none" w="sm" len="sm"/>
            <a:tailEnd type="oval" w="lg" len="lg"/>
          </a:ln>
        </p:spPr>
      </p:sp>
      <p:sp>
        <p:nvSpPr>
          <p:cNvPr id="10" name="TextBox 10"/>
          <p:cNvSpPr txBox="1"/>
          <p:nvPr/>
        </p:nvSpPr>
        <p:spPr>
          <a:xfrm>
            <a:off x="16190192" y="381707"/>
            <a:ext cx="1371241" cy="349250"/>
          </a:xfrm>
          <a:prstGeom prst="rect">
            <a:avLst/>
          </a:prstGeom>
        </p:spPr>
        <p:txBody>
          <a:bodyPr lIns="0" tIns="0" rIns="0" bIns="0" rtlCol="0" anchor="t">
            <a:spAutoFit/>
          </a:bodyPr>
          <a:lstStyle/>
          <a:p>
            <a:pPr algn="r">
              <a:lnSpc>
                <a:spcPts val="2800"/>
              </a:lnSpc>
            </a:pPr>
            <a:r>
              <a:rPr lang="en-US" sz="2000" spc="196">
                <a:solidFill>
                  <a:srgbClr val="231F20"/>
                </a:solidFill>
                <a:latin typeface="Open Sauce"/>
              </a:rPr>
              <a:t>Page 04</a:t>
            </a:r>
          </a:p>
        </p:txBody>
      </p:sp>
      <p:grpSp>
        <p:nvGrpSpPr>
          <p:cNvPr id="11" name="Group 11"/>
          <p:cNvGrpSpPr/>
          <p:nvPr/>
        </p:nvGrpSpPr>
        <p:grpSpPr>
          <a:xfrm>
            <a:off x="16190192" y="524769"/>
            <a:ext cx="110750" cy="1107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BFB"/>
            </a:solidFill>
          </p:spPr>
        </p:sp>
        <p:sp>
          <p:nvSpPr>
            <p:cNvPr id="13" name="TextBox 13"/>
            <p:cNvSpPr txBox="1"/>
            <p:nvPr/>
          </p:nvSpPr>
          <p:spPr>
            <a:xfrm>
              <a:off x="76200" y="123825"/>
              <a:ext cx="660400" cy="612775"/>
            </a:xfrm>
            <a:prstGeom prst="rect">
              <a:avLst/>
            </a:prstGeom>
          </p:spPr>
          <p:txBody>
            <a:bodyPr lIns="50800" tIns="50800" rIns="50800" bIns="50800" rtlCol="0" anchor="ctr"/>
            <a:lstStyle/>
            <a:p>
              <a:pPr algn="ctr">
                <a:lnSpc>
                  <a:spcPts val="2174"/>
                </a:lnSpc>
              </a:pPr>
              <a:endParaRPr/>
            </a:p>
          </p:txBody>
        </p:sp>
      </p:grpSp>
      <p:grpSp>
        <p:nvGrpSpPr>
          <p:cNvPr id="14" name="Group 14"/>
          <p:cNvGrpSpPr/>
          <p:nvPr/>
        </p:nvGrpSpPr>
        <p:grpSpPr>
          <a:xfrm>
            <a:off x="15990899" y="524769"/>
            <a:ext cx="110750" cy="1107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id="16" name="TextBox 16"/>
            <p:cNvSpPr txBox="1"/>
            <p:nvPr/>
          </p:nvSpPr>
          <p:spPr>
            <a:xfrm>
              <a:off x="76200" y="123825"/>
              <a:ext cx="660400" cy="612775"/>
            </a:xfrm>
            <a:prstGeom prst="rect">
              <a:avLst/>
            </a:prstGeom>
          </p:spPr>
          <p:txBody>
            <a:bodyPr lIns="50800" tIns="50800" rIns="50800" bIns="50800" rtlCol="0" anchor="ctr"/>
            <a:lstStyle/>
            <a:p>
              <a:pPr algn="ctr">
                <a:lnSpc>
                  <a:spcPts val="2174"/>
                </a:lnSpc>
              </a:pPr>
              <a:endParaRPr/>
            </a:p>
          </p:txBody>
        </p:sp>
      </p:grpSp>
      <p:grpSp>
        <p:nvGrpSpPr>
          <p:cNvPr id="17" name="Group 17"/>
          <p:cNvGrpSpPr/>
          <p:nvPr/>
        </p:nvGrpSpPr>
        <p:grpSpPr>
          <a:xfrm>
            <a:off x="8840009" y="1772729"/>
            <a:ext cx="9063800" cy="6789132"/>
            <a:chOff x="0" y="0"/>
            <a:chExt cx="12085066" cy="9052176"/>
          </a:xfrm>
        </p:grpSpPr>
        <p:pic>
          <p:nvPicPr>
            <p:cNvPr id="18" name="Picture 18"/>
            <p:cNvPicPr>
              <a:picLocks noChangeAspect="1"/>
            </p:cNvPicPr>
            <p:nvPr/>
          </p:nvPicPr>
          <p:blipFill>
            <a:blip r:embed="rId2"/>
            <a:srcRect l="14037" r="14037"/>
            <a:stretch>
              <a:fillRect/>
            </a:stretch>
          </p:blipFill>
          <p:spPr>
            <a:xfrm>
              <a:off x="0" y="0"/>
              <a:ext cx="12085066" cy="9052176"/>
            </a:xfrm>
            <a:prstGeom prst="rect">
              <a:avLst/>
            </a:prstGeom>
          </p:spPr>
        </p:pic>
      </p:grpSp>
      <p:sp>
        <p:nvSpPr>
          <p:cNvPr id="19" name="Freeform 19"/>
          <p:cNvSpPr/>
          <p:nvPr/>
        </p:nvSpPr>
        <p:spPr>
          <a:xfrm>
            <a:off x="-1305790" y="-383495"/>
            <a:ext cx="2334490" cy="1625654"/>
          </a:xfrm>
          <a:custGeom>
            <a:avLst/>
            <a:gdLst/>
            <a:ahLst/>
            <a:cxnLst/>
            <a:rect l="l" t="t" r="r" b="b"/>
            <a:pathLst>
              <a:path w="2334490" h="1625654">
                <a:moveTo>
                  <a:pt x="0" y="0"/>
                </a:moveTo>
                <a:lnTo>
                  <a:pt x="2334490" y="0"/>
                </a:lnTo>
                <a:lnTo>
                  <a:pt x="2334490" y="1625654"/>
                </a:lnTo>
                <a:lnTo>
                  <a:pt x="0" y="16256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8769232" y="159486"/>
            <a:ext cx="749536" cy="952066"/>
          </a:xfrm>
          <a:custGeom>
            <a:avLst/>
            <a:gdLst/>
            <a:ahLst/>
            <a:cxnLst/>
            <a:rect l="l" t="t" r="r" b="b"/>
            <a:pathLst>
              <a:path w="749536" h="952066">
                <a:moveTo>
                  <a:pt x="0" y="0"/>
                </a:moveTo>
                <a:lnTo>
                  <a:pt x="749536" y="0"/>
                </a:lnTo>
                <a:lnTo>
                  <a:pt x="749536" y="952067"/>
                </a:lnTo>
                <a:lnTo>
                  <a:pt x="0" y="95206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1" name="Freeform 21"/>
          <p:cNvSpPr/>
          <p:nvPr/>
        </p:nvSpPr>
        <p:spPr>
          <a:xfrm>
            <a:off x="10008829" y="640506"/>
            <a:ext cx="473665" cy="601653"/>
          </a:xfrm>
          <a:custGeom>
            <a:avLst/>
            <a:gdLst/>
            <a:ahLst/>
            <a:cxnLst/>
            <a:rect l="l" t="t" r="r" b="b"/>
            <a:pathLst>
              <a:path w="473665" h="601653">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TextBox 22"/>
          <p:cNvSpPr txBox="1"/>
          <p:nvPr/>
        </p:nvSpPr>
        <p:spPr>
          <a:xfrm>
            <a:off x="235281" y="1135190"/>
            <a:ext cx="5390632" cy="637540"/>
          </a:xfrm>
          <a:prstGeom prst="rect">
            <a:avLst/>
          </a:prstGeom>
        </p:spPr>
        <p:txBody>
          <a:bodyPr lIns="0" tIns="0" rIns="0" bIns="0" rtlCol="0" anchor="t">
            <a:spAutoFit/>
          </a:bodyPr>
          <a:lstStyle/>
          <a:p>
            <a:pPr>
              <a:lnSpc>
                <a:spcPts val="4534"/>
              </a:lnSpc>
            </a:pPr>
            <a:r>
              <a:rPr lang="en-US" sz="5212" spc="182">
                <a:solidFill>
                  <a:srgbClr val="231F20"/>
                </a:solidFill>
                <a:latin typeface="Crimson Pro Bold"/>
              </a:rPr>
              <a:t>GIỚI THIỆU</a:t>
            </a:r>
          </a:p>
        </p:txBody>
      </p:sp>
      <p:sp>
        <p:nvSpPr>
          <p:cNvPr id="23" name="TextBox 23"/>
          <p:cNvSpPr txBox="1"/>
          <p:nvPr/>
        </p:nvSpPr>
        <p:spPr>
          <a:xfrm>
            <a:off x="0" y="2525173"/>
            <a:ext cx="8567374" cy="6236421"/>
          </a:xfrm>
          <a:prstGeom prst="rect">
            <a:avLst/>
          </a:prstGeom>
        </p:spPr>
        <p:txBody>
          <a:bodyPr lIns="0" tIns="0" rIns="0" bIns="0" rtlCol="0" anchor="t">
            <a:spAutoFit/>
          </a:bodyPr>
          <a:lstStyle/>
          <a:p>
            <a:pPr marL="591907" lvl="1" indent="-295954">
              <a:lnSpc>
                <a:spcPts val="3838"/>
              </a:lnSpc>
              <a:buFont typeface="Arial"/>
              <a:buChar char="•"/>
            </a:pPr>
            <a:r>
              <a:rPr lang="en-US" sz="2741" spc="268">
                <a:solidFill>
                  <a:srgbClr val="231F20"/>
                </a:solidFill>
                <a:latin typeface="Crimson Pro"/>
              </a:rPr>
              <a:t>Huskie Motor Company (HMC) là một công ty sản xuất ô tô với hoạt động khắp thế giới. Sản xuất và kinh doanh ô tô là một ngành kinh doanh phức tạp và có tính cạnh tranh cao.</a:t>
            </a:r>
          </a:p>
          <a:p>
            <a:pPr marL="591907" lvl="1" indent="-295954">
              <a:lnSpc>
                <a:spcPts val="3838"/>
              </a:lnSpc>
              <a:buFont typeface="Arial"/>
              <a:buChar char="•"/>
            </a:pPr>
            <a:r>
              <a:rPr lang="en-US" sz="2741" spc="268">
                <a:solidFill>
                  <a:srgbClr val="231F20"/>
                </a:solidFill>
                <a:latin typeface="Crimson Pro"/>
              </a:rPr>
              <a:t> Hiện đang bán tại 15 quốc gia ở 3 khu vực: Bắc Mỹ, Nam Mỹ và Châu Âu, cung cấp ba thương hiệu: Apechete, Jackson, and Tatra và cung cấp một số dòng sản phẩm cho mỗi mẫu máy với tổng số 34 dòng sản phẩm khác nhau. </a:t>
            </a:r>
          </a:p>
          <a:p>
            <a:pPr marL="591907" lvl="1" indent="-295954">
              <a:lnSpc>
                <a:spcPts val="3838"/>
              </a:lnSpc>
              <a:buFont typeface="Arial"/>
              <a:buChar char="•"/>
            </a:pPr>
            <a:r>
              <a:rPr lang="en-US" sz="2741" spc="268">
                <a:solidFill>
                  <a:srgbClr val="231F20"/>
                </a:solidFill>
                <a:latin typeface="Crimson Pro"/>
              </a:rPr>
              <a:t>Huskie Motor Company (HMC) đã áp dụng chiến lược dựa trên dữ liệu để đưa ra quyết định về sản xuất và tiếp thị dựa trên dữ liệu được tích lũy theo sản phẩm cụ thể</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633448" y="374453"/>
            <a:ext cx="17021103" cy="3970203"/>
            <a:chOff x="0" y="0"/>
            <a:chExt cx="4482924" cy="1045650"/>
          </a:xfrm>
        </p:grpSpPr>
        <p:sp>
          <p:nvSpPr>
            <p:cNvPr id="4" name="Freeform 4"/>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F9F9F9"/>
            </a:solidFill>
          </p:spPr>
        </p:sp>
        <p:sp>
          <p:nvSpPr>
            <p:cNvPr id="5" name="TextBox 5"/>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Freeform 6"/>
          <p:cNvSpPr/>
          <p:nvPr/>
        </p:nvSpPr>
        <p:spPr>
          <a:xfrm>
            <a:off x="2891676" y="4809936"/>
            <a:ext cx="1770793" cy="906370"/>
          </a:xfrm>
          <a:custGeom>
            <a:avLst/>
            <a:gdLst/>
            <a:ahLst/>
            <a:cxnLst/>
            <a:rect l="l" t="t" r="r" b="b"/>
            <a:pathLst>
              <a:path w="1770793" h="906370">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625531" y="4809936"/>
            <a:ext cx="1183955" cy="1136738"/>
          </a:xfrm>
          <a:custGeom>
            <a:avLst/>
            <a:gdLst/>
            <a:ahLst/>
            <a:cxnLst/>
            <a:rect l="l" t="t" r="r" b="b"/>
            <a:pathLst>
              <a:path w="1183955" h="1136738">
                <a:moveTo>
                  <a:pt x="0" y="0"/>
                </a:moveTo>
                <a:lnTo>
                  <a:pt x="1183954" y="0"/>
                </a:lnTo>
                <a:lnTo>
                  <a:pt x="1183954"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573152" y="4592975"/>
            <a:ext cx="1435116" cy="1237070"/>
          </a:xfrm>
          <a:custGeom>
            <a:avLst/>
            <a:gdLst/>
            <a:ahLst/>
            <a:cxnLst/>
            <a:rect l="l" t="t" r="r" b="b"/>
            <a:pathLst>
              <a:path w="1435116" h="1237070">
                <a:moveTo>
                  <a:pt x="0" y="0"/>
                </a:moveTo>
                <a:lnTo>
                  <a:pt x="1435115" y="0"/>
                </a:lnTo>
                <a:lnTo>
                  <a:pt x="1435115" y="1237070"/>
                </a:lnTo>
                <a:lnTo>
                  <a:pt x="0" y="12370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67020" y="395051"/>
            <a:ext cx="16933642" cy="3949605"/>
          </a:xfrm>
          <a:custGeom>
            <a:avLst/>
            <a:gdLst/>
            <a:ahLst/>
            <a:cxnLst/>
            <a:rect l="l" t="t" r="r" b="b"/>
            <a:pathLst>
              <a:path w="16933642" h="3949605">
                <a:moveTo>
                  <a:pt x="0" y="0"/>
                </a:moveTo>
                <a:lnTo>
                  <a:pt x="16933643" y="0"/>
                </a:lnTo>
                <a:lnTo>
                  <a:pt x="16933643" y="3949605"/>
                </a:lnTo>
                <a:lnTo>
                  <a:pt x="0" y="3949605"/>
                </a:lnTo>
                <a:lnTo>
                  <a:pt x="0" y="0"/>
                </a:lnTo>
                <a:close/>
              </a:path>
            </a:pathLst>
          </a:custGeom>
          <a:blipFill>
            <a:blip r:embed="rId9">
              <a:alphaModFix amt="18000"/>
            </a:blip>
            <a:stretch>
              <a:fillRect t="-92914" b="-92914"/>
            </a:stretch>
          </a:blipFill>
        </p:spPr>
      </p:sp>
      <p:grpSp>
        <p:nvGrpSpPr>
          <p:cNvPr id="10" name="Group 10"/>
          <p:cNvGrpSpPr/>
          <p:nvPr/>
        </p:nvGrpSpPr>
        <p:grpSpPr>
          <a:xfrm>
            <a:off x="6596044" y="4621028"/>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1C5739"/>
            </a:solidFill>
          </p:spPr>
        </p:sp>
        <p:sp>
          <p:nvSpPr>
            <p:cNvPr id="12" name="TextBox 12"/>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4375955" y="1432053"/>
            <a:ext cx="9515774" cy="1428711"/>
          </a:xfrm>
          <a:prstGeom prst="rect">
            <a:avLst/>
          </a:prstGeom>
        </p:spPr>
        <p:txBody>
          <a:bodyPr lIns="0" tIns="0" rIns="0" bIns="0" rtlCol="0" anchor="t">
            <a:spAutoFit/>
          </a:bodyPr>
          <a:lstStyle/>
          <a:p>
            <a:pPr marL="0" lvl="0" indent="0" algn="ctr">
              <a:lnSpc>
                <a:spcPts val="11502"/>
              </a:lnSpc>
              <a:spcBef>
                <a:spcPct val="0"/>
              </a:spcBef>
            </a:pPr>
            <a:r>
              <a:rPr lang="en-US" sz="8335" spc="291">
                <a:solidFill>
                  <a:srgbClr val="231F20"/>
                </a:solidFill>
                <a:latin typeface="Crimson Pro Bold"/>
              </a:rPr>
              <a:t>DOANH NGHIỆP</a:t>
            </a:r>
          </a:p>
        </p:txBody>
      </p:sp>
      <p:grpSp>
        <p:nvGrpSpPr>
          <p:cNvPr id="14" name="Group 14"/>
          <p:cNvGrpSpPr/>
          <p:nvPr/>
        </p:nvGrpSpPr>
        <p:grpSpPr>
          <a:xfrm>
            <a:off x="11644331" y="4621028"/>
            <a:ext cx="47625" cy="4637272"/>
            <a:chOff x="0" y="0"/>
            <a:chExt cx="12543" cy="1221339"/>
          </a:xfrm>
        </p:grpSpPr>
        <p:sp>
          <p:nvSpPr>
            <p:cNvPr id="15" name="Freeform 15"/>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1C5739"/>
            </a:solidFill>
          </p:spPr>
        </p:sp>
        <p:sp>
          <p:nvSpPr>
            <p:cNvPr id="16" name="TextBox 16"/>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1689894" y="6727649"/>
            <a:ext cx="4468000" cy="2339683"/>
          </a:xfrm>
          <a:prstGeom prst="rect">
            <a:avLst/>
          </a:prstGeom>
        </p:spPr>
        <p:txBody>
          <a:bodyPr lIns="0" tIns="0" rIns="0" bIns="0" rtlCol="0" anchor="t">
            <a:spAutoFit/>
          </a:bodyPr>
          <a:lstStyle/>
          <a:p>
            <a:pPr>
              <a:lnSpc>
                <a:spcPts val="3084"/>
              </a:lnSpc>
            </a:pPr>
            <a:r>
              <a:rPr lang="en-US" sz="2235" spc="219">
                <a:solidFill>
                  <a:srgbClr val="231F20"/>
                </a:solidFill>
                <a:latin typeface="Crimson Pro"/>
              </a:rPr>
              <a:t>Do lượng dữ liệu được thu thập quá nhiều, HMC đang phải vật lộn để theo kịp lượng lớn dữ liệu được đưa vào và do đó không nhận được thông tin chi tiết và thông tin quan trọng. </a:t>
            </a:r>
          </a:p>
        </p:txBody>
      </p:sp>
      <p:sp>
        <p:nvSpPr>
          <p:cNvPr id="18" name="TextBox 18"/>
          <p:cNvSpPr txBox="1"/>
          <p:nvPr/>
        </p:nvSpPr>
        <p:spPr>
          <a:xfrm>
            <a:off x="13541233" y="6199011"/>
            <a:ext cx="1664817" cy="419100"/>
          </a:xfrm>
          <a:prstGeom prst="rect">
            <a:avLst/>
          </a:prstGeom>
        </p:spPr>
        <p:txBody>
          <a:bodyPr lIns="0" tIns="0" rIns="0" bIns="0" rtlCol="0" anchor="t">
            <a:spAutoFit/>
          </a:bodyPr>
          <a:lstStyle/>
          <a:p>
            <a:pPr>
              <a:lnSpc>
                <a:spcPts val="3449"/>
              </a:lnSpc>
            </a:pPr>
            <a:r>
              <a:rPr lang="en-US" sz="2499" spc="244">
                <a:solidFill>
                  <a:srgbClr val="231F20"/>
                </a:solidFill>
                <a:latin typeface="Crimson Pro Bold"/>
              </a:rPr>
              <a:t>Phân tích</a:t>
            </a:r>
          </a:p>
        </p:txBody>
      </p:sp>
      <p:sp>
        <p:nvSpPr>
          <p:cNvPr id="19" name="TextBox 19"/>
          <p:cNvSpPr txBox="1"/>
          <p:nvPr/>
        </p:nvSpPr>
        <p:spPr>
          <a:xfrm>
            <a:off x="12130106" y="6727649"/>
            <a:ext cx="4651687" cy="2562225"/>
          </a:xfrm>
          <a:prstGeom prst="rect">
            <a:avLst/>
          </a:prstGeom>
        </p:spPr>
        <p:txBody>
          <a:bodyPr lIns="0" tIns="0" rIns="0" bIns="0" rtlCol="0" anchor="t">
            <a:spAutoFit/>
          </a:bodyPr>
          <a:lstStyle/>
          <a:p>
            <a:pPr marL="539749" lvl="1" indent="-269875">
              <a:lnSpc>
                <a:spcPts val="3449"/>
              </a:lnSpc>
              <a:buFont typeface="Arial"/>
              <a:buChar char="•"/>
            </a:pPr>
            <a:r>
              <a:rPr lang="en-US" sz="2499" spc="244">
                <a:solidFill>
                  <a:srgbClr val="231F20"/>
                </a:solidFill>
                <a:latin typeface="Crimson Pro"/>
              </a:rPr>
              <a:t>Phân tích hiệu suất tổng thể</a:t>
            </a:r>
          </a:p>
          <a:p>
            <a:pPr marL="539749" lvl="1" indent="-269875">
              <a:lnSpc>
                <a:spcPts val="3449"/>
              </a:lnSpc>
              <a:buFont typeface="Arial"/>
              <a:buChar char="•"/>
            </a:pPr>
            <a:r>
              <a:rPr lang="en-US" sz="2499" spc="244">
                <a:solidFill>
                  <a:srgbClr val="231F20"/>
                </a:solidFill>
                <a:latin typeface="Crimson Pro"/>
              </a:rPr>
              <a:t>Phân tích tài chính</a:t>
            </a:r>
          </a:p>
          <a:p>
            <a:pPr marL="539749" lvl="1" indent="-269875">
              <a:lnSpc>
                <a:spcPts val="3449"/>
              </a:lnSpc>
              <a:buFont typeface="Arial"/>
              <a:buChar char="•"/>
            </a:pPr>
            <a:r>
              <a:rPr lang="en-US" sz="2499" spc="244">
                <a:solidFill>
                  <a:srgbClr val="231F20"/>
                </a:solidFill>
                <a:latin typeface="Crimson Pro"/>
              </a:rPr>
              <a:t>Phân tích hoạt động</a:t>
            </a:r>
          </a:p>
          <a:p>
            <a:pPr marL="539749" lvl="1" indent="-269875">
              <a:lnSpc>
                <a:spcPts val="3449"/>
              </a:lnSpc>
              <a:buFont typeface="Arial"/>
              <a:buChar char="•"/>
            </a:pPr>
            <a:r>
              <a:rPr lang="en-US" sz="2499" spc="244">
                <a:solidFill>
                  <a:srgbClr val="231F20"/>
                </a:solidFill>
                <a:latin typeface="Crimson Pro"/>
              </a:rPr>
              <a:t>Phân tích dự báo</a:t>
            </a:r>
          </a:p>
          <a:p>
            <a:pPr>
              <a:lnSpc>
                <a:spcPts val="3449"/>
              </a:lnSpc>
            </a:pPr>
            <a:endParaRPr lang="en-US" sz="2499" spc="244">
              <a:solidFill>
                <a:srgbClr val="231F20"/>
              </a:solidFill>
              <a:latin typeface="Crimson Pro"/>
            </a:endParaRPr>
          </a:p>
        </p:txBody>
      </p:sp>
      <p:sp>
        <p:nvSpPr>
          <p:cNvPr id="20" name="TextBox 20"/>
          <p:cNvSpPr txBox="1"/>
          <p:nvPr/>
        </p:nvSpPr>
        <p:spPr>
          <a:xfrm>
            <a:off x="2867593" y="6199011"/>
            <a:ext cx="1818960" cy="419100"/>
          </a:xfrm>
          <a:prstGeom prst="rect">
            <a:avLst/>
          </a:prstGeom>
        </p:spPr>
        <p:txBody>
          <a:bodyPr lIns="0" tIns="0" rIns="0" bIns="0" rtlCol="0" anchor="t">
            <a:spAutoFit/>
          </a:bodyPr>
          <a:lstStyle/>
          <a:p>
            <a:pPr>
              <a:lnSpc>
                <a:spcPts val="3449"/>
              </a:lnSpc>
            </a:pPr>
            <a:r>
              <a:rPr lang="en-US" sz="2499" spc="244">
                <a:solidFill>
                  <a:srgbClr val="231F20"/>
                </a:solidFill>
                <a:latin typeface="Crimson Pro Bold"/>
              </a:rPr>
              <a:t>Thử thách</a:t>
            </a:r>
          </a:p>
        </p:txBody>
      </p:sp>
      <p:sp>
        <p:nvSpPr>
          <p:cNvPr id="21" name="TextBox 21"/>
          <p:cNvSpPr txBox="1"/>
          <p:nvPr/>
        </p:nvSpPr>
        <p:spPr>
          <a:xfrm>
            <a:off x="8417967" y="6199011"/>
            <a:ext cx="2094490" cy="419100"/>
          </a:xfrm>
          <a:prstGeom prst="rect">
            <a:avLst/>
          </a:prstGeom>
        </p:spPr>
        <p:txBody>
          <a:bodyPr lIns="0" tIns="0" rIns="0" bIns="0" rtlCol="0" anchor="t">
            <a:spAutoFit/>
          </a:bodyPr>
          <a:lstStyle/>
          <a:p>
            <a:pPr>
              <a:lnSpc>
                <a:spcPts val="3449"/>
              </a:lnSpc>
            </a:pPr>
            <a:r>
              <a:rPr lang="en-US" sz="2499" spc="244">
                <a:solidFill>
                  <a:srgbClr val="231F20"/>
                </a:solidFill>
                <a:latin typeface="Crimson Pro Bold"/>
              </a:rPr>
              <a:t>Điểm mạnh</a:t>
            </a:r>
          </a:p>
        </p:txBody>
      </p:sp>
      <p:sp>
        <p:nvSpPr>
          <p:cNvPr id="22" name="TextBox 22"/>
          <p:cNvSpPr txBox="1"/>
          <p:nvPr/>
        </p:nvSpPr>
        <p:spPr>
          <a:xfrm>
            <a:off x="6899842" y="6989586"/>
            <a:ext cx="4468000" cy="1558633"/>
          </a:xfrm>
          <a:prstGeom prst="rect">
            <a:avLst/>
          </a:prstGeom>
        </p:spPr>
        <p:txBody>
          <a:bodyPr lIns="0" tIns="0" rIns="0" bIns="0" rtlCol="0" anchor="t">
            <a:spAutoFit/>
          </a:bodyPr>
          <a:lstStyle/>
          <a:p>
            <a:pPr marL="482537" lvl="1" indent="-241268">
              <a:lnSpc>
                <a:spcPts val="3084"/>
              </a:lnSpc>
              <a:buFont typeface="Arial"/>
              <a:buChar char="•"/>
            </a:pPr>
            <a:r>
              <a:rPr lang="en-US" sz="2235" spc="219">
                <a:solidFill>
                  <a:srgbClr val="231F20"/>
                </a:solidFill>
                <a:latin typeface="Crimson Pro"/>
              </a:rPr>
              <a:t>Chất lượng sản phẩm</a:t>
            </a:r>
          </a:p>
          <a:p>
            <a:pPr marL="482537" lvl="1" indent="-241268">
              <a:lnSpc>
                <a:spcPts val="3084"/>
              </a:lnSpc>
              <a:buFont typeface="Arial"/>
              <a:buChar char="•"/>
            </a:pPr>
            <a:r>
              <a:rPr lang="en-US" sz="2235" spc="219">
                <a:solidFill>
                  <a:srgbClr val="231F20"/>
                </a:solidFill>
                <a:latin typeface="Crimson Pro"/>
              </a:rPr>
              <a:t>Phạm vi tiếp cận toàn cầu</a:t>
            </a:r>
          </a:p>
          <a:p>
            <a:pPr marL="482537" lvl="1" indent="-241268">
              <a:lnSpc>
                <a:spcPts val="3084"/>
              </a:lnSpc>
              <a:buFont typeface="Arial"/>
              <a:buChar char="•"/>
            </a:pPr>
            <a:r>
              <a:rPr lang="en-US" sz="2235" spc="219">
                <a:solidFill>
                  <a:srgbClr val="231F20"/>
                </a:solidFill>
                <a:latin typeface="Crimson Pro"/>
              </a:rPr>
              <a:t>Sự đa dạng trong từng sản phẩm và gói kèm theo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4195489" y="2641643"/>
            <a:ext cx="9897021" cy="5469320"/>
          </a:xfrm>
          <a:custGeom>
            <a:avLst/>
            <a:gdLst/>
            <a:ahLst/>
            <a:cxnLst/>
            <a:rect l="l" t="t" r="r" b="b"/>
            <a:pathLst>
              <a:path w="9897021" h="5469320">
                <a:moveTo>
                  <a:pt x="0" y="0"/>
                </a:moveTo>
                <a:lnTo>
                  <a:pt x="9897022" y="0"/>
                </a:lnTo>
                <a:lnTo>
                  <a:pt x="9897022" y="5469320"/>
                </a:lnTo>
                <a:lnTo>
                  <a:pt x="0" y="5469320"/>
                </a:lnTo>
                <a:lnTo>
                  <a:pt x="0" y="0"/>
                </a:lnTo>
                <a:close/>
              </a:path>
            </a:pathLst>
          </a:custGeom>
          <a:blipFill>
            <a:blip r:embed="rId3"/>
            <a:stretch>
              <a:fillRect t="-69193"/>
            </a:stretch>
          </a:blipFill>
        </p:spPr>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607777" y="4417993"/>
            <a:ext cx="8781086" cy="958310"/>
          </a:xfrm>
          <a:prstGeom prst="rect">
            <a:avLst/>
          </a:prstGeom>
        </p:spPr>
        <p:txBody>
          <a:bodyPr lIns="0" tIns="0" rIns="0" bIns="0" rtlCol="0" anchor="t">
            <a:spAutoFit/>
          </a:bodyPr>
          <a:lstStyle/>
          <a:p>
            <a:pPr algn="ctr">
              <a:lnSpc>
                <a:spcPts val="6734"/>
              </a:lnSpc>
            </a:pPr>
            <a:r>
              <a:rPr lang="en-US" sz="8212" spc="287">
                <a:solidFill>
                  <a:srgbClr val="231F20"/>
                </a:solidFill>
                <a:latin typeface="Crimson Pro Bold"/>
              </a:rPr>
              <a:t>PHÂN TÍCH</a:t>
            </a:r>
          </a:p>
        </p:txBody>
      </p:sp>
      <p:sp>
        <p:nvSpPr>
          <p:cNvPr id="6" name="Freeform 6"/>
          <p:cNvSpPr/>
          <p:nvPr/>
        </p:nvSpPr>
        <p:spPr>
          <a:xfrm rot="7671314">
            <a:off x="11746739" y="5451165"/>
            <a:ext cx="3728345" cy="2367499"/>
          </a:xfrm>
          <a:custGeom>
            <a:avLst/>
            <a:gdLst/>
            <a:ahLst/>
            <a:cxnLst/>
            <a:rect l="l" t="t" r="r" b="b"/>
            <a:pathLst>
              <a:path w="3728345" h="2367499">
                <a:moveTo>
                  <a:pt x="0" y="0"/>
                </a:moveTo>
                <a:lnTo>
                  <a:pt x="3728345" y="0"/>
                </a:lnTo>
                <a:lnTo>
                  <a:pt x="3728345" y="2367500"/>
                </a:lnTo>
                <a:lnTo>
                  <a:pt x="0" y="2367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540820" y="6833840"/>
            <a:ext cx="11206359" cy="1936344"/>
            <a:chOff x="0" y="0"/>
            <a:chExt cx="5032675" cy="869595"/>
          </a:xfrm>
        </p:grpSpPr>
        <p:sp>
          <p:nvSpPr>
            <p:cNvPr id="3" name="Freeform 3"/>
            <p:cNvSpPr/>
            <p:nvPr/>
          </p:nvSpPr>
          <p:spPr>
            <a:xfrm>
              <a:off x="0" y="0"/>
              <a:ext cx="5032675" cy="869595"/>
            </a:xfrm>
            <a:custGeom>
              <a:avLst/>
              <a:gdLst/>
              <a:ahLst/>
              <a:cxnLst/>
              <a:rect l="l" t="t" r="r" b="b"/>
              <a:pathLst>
                <a:path w="5032675" h="869595">
                  <a:moveTo>
                    <a:pt x="34543" y="0"/>
                  </a:moveTo>
                  <a:lnTo>
                    <a:pt x="4998133" y="0"/>
                  </a:lnTo>
                  <a:cubicBezTo>
                    <a:pt x="5007294" y="0"/>
                    <a:pt x="5016080" y="3639"/>
                    <a:pt x="5022558" y="10117"/>
                  </a:cubicBezTo>
                  <a:cubicBezTo>
                    <a:pt x="5029036" y="16595"/>
                    <a:pt x="5032675" y="25381"/>
                    <a:pt x="5032675" y="34543"/>
                  </a:cubicBezTo>
                  <a:lnTo>
                    <a:pt x="5032675" y="835052"/>
                  </a:lnTo>
                  <a:cubicBezTo>
                    <a:pt x="5032675" y="844213"/>
                    <a:pt x="5029036" y="853000"/>
                    <a:pt x="5022558" y="859478"/>
                  </a:cubicBezTo>
                  <a:cubicBezTo>
                    <a:pt x="5016080" y="865955"/>
                    <a:pt x="5007294" y="869595"/>
                    <a:pt x="4998133" y="869595"/>
                  </a:cubicBezTo>
                  <a:lnTo>
                    <a:pt x="34543" y="869595"/>
                  </a:lnTo>
                  <a:cubicBezTo>
                    <a:pt x="25381" y="869595"/>
                    <a:pt x="16595" y="865955"/>
                    <a:pt x="10117" y="859478"/>
                  </a:cubicBezTo>
                  <a:cubicBezTo>
                    <a:pt x="3639" y="853000"/>
                    <a:pt x="0" y="844213"/>
                    <a:pt x="0" y="835052"/>
                  </a:cubicBezTo>
                  <a:lnTo>
                    <a:pt x="0" y="34543"/>
                  </a:lnTo>
                  <a:cubicBezTo>
                    <a:pt x="0" y="25381"/>
                    <a:pt x="3639" y="16595"/>
                    <a:pt x="10117" y="10117"/>
                  </a:cubicBezTo>
                  <a:cubicBezTo>
                    <a:pt x="16595" y="3639"/>
                    <a:pt x="25381" y="0"/>
                    <a:pt x="34543" y="0"/>
                  </a:cubicBezTo>
                  <a:close/>
                </a:path>
              </a:pathLst>
            </a:custGeom>
            <a:solidFill>
              <a:srgbClr val="1C5739"/>
            </a:solidFill>
            <a:ln w="57150" cap="rnd">
              <a:solidFill>
                <a:srgbClr val="1C1C1C"/>
              </a:solidFill>
              <a:prstDash val="solid"/>
              <a:round/>
            </a:ln>
          </p:spPr>
        </p:sp>
        <p:sp>
          <p:nvSpPr>
            <p:cNvPr id="4" name="TextBox 4"/>
            <p:cNvSpPr txBox="1"/>
            <p:nvPr/>
          </p:nvSpPr>
          <p:spPr>
            <a:xfrm>
              <a:off x="0" y="-38100"/>
              <a:ext cx="5032675" cy="90769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714290" y="7141098"/>
            <a:ext cx="11032890" cy="1198075"/>
          </a:xfrm>
          <a:prstGeom prst="rect">
            <a:avLst/>
          </a:prstGeom>
        </p:spPr>
        <p:txBody>
          <a:bodyPr lIns="0" tIns="0" rIns="0" bIns="0" rtlCol="0" anchor="t">
            <a:spAutoFit/>
          </a:bodyPr>
          <a:lstStyle/>
          <a:p>
            <a:pPr marL="496807" lvl="1" indent="-248403">
              <a:lnSpc>
                <a:spcPts val="3221"/>
              </a:lnSpc>
              <a:buFont typeface="Arial"/>
              <a:buChar char="•"/>
            </a:pPr>
            <a:r>
              <a:rPr lang="en-US" sz="2301" spc="225">
                <a:solidFill>
                  <a:srgbClr val="FFFFFF"/>
                </a:solidFill>
                <a:latin typeface="Crimson Pro"/>
              </a:rPr>
              <a:t>HMC đã hoạt động tốt nhất ở Hoa Kỳ, bằng chứng là tổng doanh thu, doanh thu ròng và doanh số bán hàng cao nhất. Mexico và Canada lần lượt xếp thứ hai và thứ ba, chiếm tỉ trọng lớn tại thị trường Bắc Mỹ.</a:t>
            </a:r>
          </a:p>
        </p:txBody>
      </p:sp>
      <p:sp>
        <p:nvSpPr>
          <p:cNvPr id="6" name="AutoShape 6"/>
          <p:cNvSpPr/>
          <p:nvPr/>
        </p:nvSpPr>
        <p:spPr>
          <a:xfrm>
            <a:off x="1014423" y="9807478"/>
            <a:ext cx="16244877" cy="0"/>
          </a:xfrm>
          <a:prstGeom prst="line">
            <a:avLst/>
          </a:prstGeom>
          <a:ln w="57150" cap="flat">
            <a:solidFill>
              <a:srgbClr val="926036"/>
            </a:solidFill>
            <a:prstDash val="solid"/>
            <a:headEnd type="none" w="sm" len="sm"/>
            <a:tailEnd type="none" w="sm" len="sm"/>
          </a:ln>
        </p:spPr>
      </p:sp>
      <p:sp>
        <p:nvSpPr>
          <p:cNvPr id="7" name="AutoShape 7"/>
          <p:cNvSpPr/>
          <p:nvPr/>
        </p:nvSpPr>
        <p:spPr>
          <a:xfrm>
            <a:off x="1014423" y="534911"/>
            <a:ext cx="16244877" cy="0"/>
          </a:xfrm>
          <a:prstGeom prst="line">
            <a:avLst/>
          </a:prstGeom>
          <a:ln w="57150" cap="flat">
            <a:solidFill>
              <a:srgbClr val="926036"/>
            </a:solidFill>
            <a:prstDash val="solid"/>
            <a:headEnd type="none" w="sm" len="sm"/>
            <a:tailEnd type="none" w="sm" len="sm"/>
          </a:ln>
        </p:spPr>
      </p:sp>
      <p:sp>
        <p:nvSpPr>
          <p:cNvPr id="8" name="Freeform 8"/>
          <p:cNvSpPr/>
          <p:nvPr/>
        </p:nvSpPr>
        <p:spPr>
          <a:xfrm>
            <a:off x="1920877" y="2317700"/>
            <a:ext cx="14446247" cy="3804261"/>
          </a:xfrm>
          <a:custGeom>
            <a:avLst/>
            <a:gdLst/>
            <a:ahLst/>
            <a:cxnLst/>
            <a:rect l="l" t="t" r="r" b="b"/>
            <a:pathLst>
              <a:path w="14446247" h="3804261">
                <a:moveTo>
                  <a:pt x="0" y="0"/>
                </a:moveTo>
                <a:lnTo>
                  <a:pt x="14446246" y="0"/>
                </a:lnTo>
                <a:lnTo>
                  <a:pt x="14446246" y="3804261"/>
                </a:lnTo>
                <a:lnTo>
                  <a:pt x="0" y="3804261"/>
                </a:lnTo>
                <a:lnTo>
                  <a:pt x="0" y="0"/>
                </a:lnTo>
                <a:close/>
              </a:path>
            </a:pathLst>
          </a:custGeom>
          <a:blipFill>
            <a:blip r:embed="rId2"/>
            <a:stretch>
              <a:fillRect/>
            </a:stretch>
          </a:blipFill>
        </p:spPr>
      </p:sp>
      <p:sp>
        <p:nvSpPr>
          <p:cNvPr id="9" name="TextBox 9"/>
          <p:cNvSpPr txBox="1"/>
          <p:nvPr/>
        </p:nvSpPr>
        <p:spPr>
          <a:xfrm>
            <a:off x="1009847" y="726347"/>
            <a:ext cx="12215092" cy="879475"/>
          </a:xfrm>
          <a:prstGeom prst="rect">
            <a:avLst/>
          </a:prstGeom>
        </p:spPr>
        <p:txBody>
          <a:bodyPr lIns="0" tIns="0" rIns="0" bIns="0" rtlCol="0" anchor="t">
            <a:spAutoFit/>
          </a:bodyPr>
          <a:lstStyle/>
          <a:p>
            <a:pPr>
              <a:lnSpc>
                <a:spcPts val="6500"/>
              </a:lnSpc>
            </a:pPr>
            <a:r>
              <a:rPr lang="en-US" sz="6500" spc="227">
                <a:solidFill>
                  <a:srgbClr val="231F20"/>
                </a:solidFill>
                <a:latin typeface="Crimson Pro Bold"/>
              </a:rPr>
              <a:t>Phân tích hiệu suất tổng thể</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004226"/>
            </a:solidFill>
          </p:spPr>
        </p:sp>
        <p:sp>
          <p:nvSpPr>
            <p:cNvPr id="4" name="TextBox 4"/>
            <p:cNvSpPr txBox="1"/>
            <p:nvPr/>
          </p:nvSpPr>
          <p:spPr>
            <a:xfrm>
              <a:off x="0" y="-47625"/>
              <a:ext cx="5011086" cy="32416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5132367" y="9507072"/>
            <a:ext cx="2126933" cy="423069"/>
          </a:xfrm>
          <a:prstGeom prst="rect">
            <a:avLst/>
          </a:prstGeom>
        </p:spPr>
        <p:txBody>
          <a:bodyPr lIns="0" tIns="0" rIns="0" bIns="0" rtlCol="0" anchor="t">
            <a:spAutoFit/>
          </a:bodyPr>
          <a:lstStyle/>
          <a:p>
            <a:pPr algn="r">
              <a:lnSpc>
                <a:spcPts val="3456"/>
              </a:lnSpc>
            </a:pPr>
            <a:r>
              <a:rPr lang="en-US" sz="2468" spc="241">
                <a:solidFill>
                  <a:srgbClr val="FFFFFF"/>
                </a:solidFill>
                <a:latin typeface="Crimson Pro"/>
              </a:rPr>
              <a:t>Page 9 </a:t>
            </a:r>
          </a:p>
        </p:txBody>
      </p:sp>
      <p:sp>
        <p:nvSpPr>
          <p:cNvPr id="6" name="Freeform 6"/>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2"/>
            <a:stretch>
              <a:fillRect r="-212502"/>
            </a:stretch>
          </a:blipFill>
        </p:spPr>
      </p:sp>
      <p:sp>
        <p:nvSpPr>
          <p:cNvPr id="7" name="AutoShape 7"/>
          <p:cNvSpPr/>
          <p:nvPr/>
        </p:nvSpPr>
        <p:spPr>
          <a:xfrm flipV="1">
            <a:off x="1763637" y="3225452"/>
            <a:ext cx="3094244" cy="0"/>
          </a:xfrm>
          <a:prstGeom prst="line">
            <a:avLst/>
          </a:prstGeom>
          <a:ln w="38100" cap="flat">
            <a:solidFill>
              <a:srgbClr val="FDFBFB"/>
            </a:solidFill>
            <a:prstDash val="solid"/>
            <a:headEnd type="oval" w="lg" len="lg"/>
            <a:tailEnd type="oval" w="lg" len="lg"/>
          </a:ln>
        </p:spPr>
      </p:sp>
      <p:sp>
        <p:nvSpPr>
          <p:cNvPr id="8" name="Freeform 8"/>
          <p:cNvSpPr/>
          <p:nvPr/>
        </p:nvSpPr>
        <p:spPr>
          <a:xfrm>
            <a:off x="719542" y="719922"/>
            <a:ext cx="14118726" cy="7586828"/>
          </a:xfrm>
          <a:custGeom>
            <a:avLst/>
            <a:gdLst/>
            <a:ahLst/>
            <a:cxnLst/>
            <a:rect l="l" t="t" r="r" b="b"/>
            <a:pathLst>
              <a:path w="14118726" h="7586828">
                <a:moveTo>
                  <a:pt x="0" y="0"/>
                </a:moveTo>
                <a:lnTo>
                  <a:pt x="14118726" y="0"/>
                </a:lnTo>
                <a:lnTo>
                  <a:pt x="14118726" y="7586828"/>
                </a:lnTo>
                <a:lnTo>
                  <a:pt x="0" y="7586828"/>
                </a:lnTo>
                <a:lnTo>
                  <a:pt x="0" y="0"/>
                </a:lnTo>
                <a:close/>
              </a:path>
            </a:pathLst>
          </a:custGeom>
          <a:blipFill>
            <a:blip r:embed="rId3"/>
            <a:stretch>
              <a:fillRect/>
            </a:stretch>
          </a:blipFill>
        </p:spPr>
      </p:sp>
      <p:grpSp>
        <p:nvGrpSpPr>
          <p:cNvPr id="9" name="Group 9"/>
          <p:cNvGrpSpPr/>
          <p:nvPr/>
        </p:nvGrpSpPr>
        <p:grpSpPr>
          <a:xfrm>
            <a:off x="9337813" y="4708709"/>
            <a:ext cx="8506511" cy="2287092"/>
            <a:chOff x="0" y="0"/>
            <a:chExt cx="3842936" cy="1033226"/>
          </a:xfrm>
        </p:grpSpPr>
        <p:sp>
          <p:nvSpPr>
            <p:cNvPr id="10" name="Freeform 10"/>
            <p:cNvSpPr/>
            <p:nvPr/>
          </p:nvSpPr>
          <p:spPr>
            <a:xfrm>
              <a:off x="0" y="0"/>
              <a:ext cx="3842936" cy="1033226"/>
            </a:xfrm>
            <a:custGeom>
              <a:avLst/>
              <a:gdLst/>
              <a:ahLst/>
              <a:cxnLst/>
              <a:rect l="l" t="t" r="r" b="b"/>
              <a:pathLst>
                <a:path w="3842936" h="1033226">
                  <a:moveTo>
                    <a:pt x="8191" y="0"/>
                  </a:moveTo>
                  <a:lnTo>
                    <a:pt x="3834745" y="0"/>
                  </a:lnTo>
                  <a:cubicBezTo>
                    <a:pt x="3839268" y="0"/>
                    <a:pt x="3842936" y="3667"/>
                    <a:pt x="3842936" y="8191"/>
                  </a:cubicBezTo>
                  <a:lnTo>
                    <a:pt x="3842936" y="1025035"/>
                  </a:lnTo>
                  <a:cubicBezTo>
                    <a:pt x="3842936" y="1027207"/>
                    <a:pt x="3842072" y="1029290"/>
                    <a:pt x="3840537" y="1030827"/>
                  </a:cubicBezTo>
                  <a:cubicBezTo>
                    <a:pt x="3839001" y="1032363"/>
                    <a:pt x="3836917" y="1033226"/>
                    <a:pt x="3834745" y="1033226"/>
                  </a:cubicBezTo>
                  <a:lnTo>
                    <a:pt x="8191" y="1033226"/>
                  </a:lnTo>
                  <a:cubicBezTo>
                    <a:pt x="6019" y="1033226"/>
                    <a:pt x="3935" y="1032363"/>
                    <a:pt x="2399" y="1030827"/>
                  </a:cubicBezTo>
                  <a:cubicBezTo>
                    <a:pt x="863" y="1029290"/>
                    <a:pt x="0" y="1027207"/>
                    <a:pt x="0" y="1025035"/>
                  </a:cubicBezTo>
                  <a:lnTo>
                    <a:pt x="0" y="8191"/>
                  </a:lnTo>
                  <a:cubicBezTo>
                    <a:pt x="0" y="6019"/>
                    <a:pt x="863" y="3935"/>
                    <a:pt x="2399" y="2399"/>
                  </a:cubicBezTo>
                  <a:cubicBezTo>
                    <a:pt x="3935" y="863"/>
                    <a:pt x="6019" y="0"/>
                    <a:pt x="8191" y="0"/>
                  </a:cubicBezTo>
                  <a:close/>
                </a:path>
              </a:pathLst>
            </a:custGeom>
            <a:solidFill>
              <a:srgbClr val="1C5739"/>
            </a:solidFill>
          </p:spPr>
        </p:sp>
        <p:sp>
          <p:nvSpPr>
            <p:cNvPr id="11" name="TextBox 11"/>
            <p:cNvSpPr txBox="1"/>
            <p:nvPr/>
          </p:nvSpPr>
          <p:spPr>
            <a:xfrm>
              <a:off x="0" y="-47625"/>
              <a:ext cx="3842936" cy="1080851"/>
            </a:xfrm>
            <a:prstGeom prst="rect">
              <a:avLst/>
            </a:prstGeom>
          </p:spPr>
          <p:txBody>
            <a:bodyPr lIns="50800" tIns="50800" rIns="50800" bIns="50800" rtlCol="0" anchor="ctr"/>
            <a:lstStyle/>
            <a:p>
              <a:pPr algn="ctr">
                <a:lnSpc>
                  <a:spcPts val="3500"/>
                </a:lnSpc>
              </a:pPr>
              <a:endParaRPr/>
            </a:p>
          </p:txBody>
        </p:sp>
      </p:grpSp>
      <p:sp>
        <p:nvSpPr>
          <p:cNvPr id="12" name="TextBox 12"/>
          <p:cNvSpPr txBox="1"/>
          <p:nvPr/>
        </p:nvSpPr>
        <p:spPr>
          <a:xfrm>
            <a:off x="9449903" y="5179154"/>
            <a:ext cx="8282331" cy="1298575"/>
          </a:xfrm>
          <a:prstGeom prst="rect">
            <a:avLst/>
          </a:prstGeom>
        </p:spPr>
        <p:txBody>
          <a:bodyPr lIns="0" tIns="0" rIns="0" bIns="0" rtlCol="0" anchor="t">
            <a:spAutoFit/>
          </a:bodyPr>
          <a:lstStyle/>
          <a:p>
            <a:pPr marL="539749" lvl="1" indent="-269875">
              <a:lnSpc>
                <a:spcPts val="3499"/>
              </a:lnSpc>
              <a:buFont typeface="Arial"/>
              <a:buChar char="•"/>
            </a:pPr>
            <a:r>
              <a:rPr lang="en-US" sz="2499" spc="244">
                <a:solidFill>
                  <a:srgbClr val="FFFFFF"/>
                </a:solidFill>
                <a:latin typeface="Crimson Pro"/>
              </a:rPr>
              <a:t>Tuy nhiên, doanh số bán hàng ở Châu Âu và Nam Mỹ lại khá thấp, HMC cần tập trung cải thiện hiệu suất bán hàng ở cả hai khu vực này.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09596"/>
            <a:ext cx="16744950" cy="8367113"/>
            <a:chOff x="0" y="0"/>
            <a:chExt cx="4410193" cy="2203684"/>
          </a:xfrm>
        </p:grpSpPr>
        <p:sp>
          <p:nvSpPr>
            <p:cNvPr id="3" name="Freeform 3"/>
            <p:cNvSpPr/>
            <p:nvPr/>
          </p:nvSpPr>
          <p:spPr>
            <a:xfrm>
              <a:off x="0" y="0"/>
              <a:ext cx="4410192" cy="2203684"/>
            </a:xfrm>
            <a:custGeom>
              <a:avLst/>
              <a:gdLst/>
              <a:ahLst/>
              <a:cxnLst/>
              <a:rect l="l" t="t" r="r" b="b"/>
              <a:pathLst>
                <a:path w="4410192" h="2203684">
                  <a:moveTo>
                    <a:pt x="12021" y="0"/>
                  </a:moveTo>
                  <a:lnTo>
                    <a:pt x="4398171" y="0"/>
                  </a:lnTo>
                  <a:cubicBezTo>
                    <a:pt x="4401360" y="0"/>
                    <a:pt x="4404417" y="1266"/>
                    <a:pt x="4406672" y="3521"/>
                  </a:cubicBezTo>
                  <a:cubicBezTo>
                    <a:pt x="4408926" y="5775"/>
                    <a:pt x="4410192" y="8833"/>
                    <a:pt x="4410192" y="12021"/>
                  </a:cubicBezTo>
                  <a:lnTo>
                    <a:pt x="4410192" y="2191663"/>
                  </a:lnTo>
                  <a:cubicBezTo>
                    <a:pt x="4410192" y="2198302"/>
                    <a:pt x="4404811" y="2203684"/>
                    <a:pt x="4398171" y="2203684"/>
                  </a:cubicBezTo>
                  <a:lnTo>
                    <a:pt x="12021" y="2203684"/>
                  </a:lnTo>
                  <a:cubicBezTo>
                    <a:pt x="5382" y="2203684"/>
                    <a:pt x="0" y="2198302"/>
                    <a:pt x="0" y="2191663"/>
                  </a:cubicBezTo>
                  <a:lnTo>
                    <a:pt x="0" y="12021"/>
                  </a:lnTo>
                  <a:cubicBezTo>
                    <a:pt x="0" y="5382"/>
                    <a:pt x="5382" y="0"/>
                    <a:pt x="12021" y="0"/>
                  </a:cubicBezTo>
                  <a:close/>
                </a:path>
              </a:pathLst>
            </a:custGeom>
            <a:solidFill>
              <a:srgbClr val="004226"/>
            </a:solidFill>
          </p:spPr>
        </p:sp>
        <p:sp>
          <p:nvSpPr>
            <p:cNvPr id="4" name="TextBox 4"/>
            <p:cNvSpPr txBox="1"/>
            <p:nvPr/>
          </p:nvSpPr>
          <p:spPr>
            <a:xfrm>
              <a:off x="0" y="-38100"/>
              <a:ext cx="4410193" cy="22417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76611" y="9258300"/>
            <a:ext cx="19974273" cy="1404095"/>
            <a:chOff x="0" y="0"/>
            <a:chExt cx="5260714" cy="369803"/>
          </a:xfrm>
        </p:grpSpPr>
        <p:sp>
          <p:nvSpPr>
            <p:cNvPr id="6" name="Freeform 6"/>
            <p:cNvSpPr/>
            <p:nvPr/>
          </p:nvSpPr>
          <p:spPr>
            <a:xfrm>
              <a:off x="0" y="0"/>
              <a:ext cx="5260714" cy="369803"/>
            </a:xfrm>
            <a:custGeom>
              <a:avLst/>
              <a:gdLst/>
              <a:ahLst/>
              <a:cxnLst/>
              <a:rect l="l" t="t" r="r" b="b"/>
              <a:pathLst>
                <a:path w="5260714" h="369803">
                  <a:moveTo>
                    <a:pt x="0" y="0"/>
                  </a:moveTo>
                  <a:lnTo>
                    <a:pt x="5260714" y="0"/>
                  </a:lnTo>
                  <a:lnTo>
                    <a:pt x="5260714" y="369803"/>
                  </a:lnTo>
                  <a:lnTo>
                    <a:pt x="0" y="369803"/>
                  </a:lnTo>
                  <a:close/>
                </a:path>
              </a:pathLst>
            </a:custGeom>
            <a:solidFill>
              <a:srgbClr val="926036"/>
            </a:solidFill>
          </p:spPr>
        </p:sp>
        <p:sp>
          <p:nvSpPr>
            <p:cNvPr id="7" name="TextBox 7"/>
            <p:cNvSpPr txBox="1"/>
            <p:nvPr/>
          </p:nvSpPr>
          <p:spPr>
            <a:xfrm>
              <a:off x="0" y="-38100"/>
              <a:ext cx="5260714" cy="40790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2993" y="5768838"/>
            <a:ext cx="417900" cy="428815"/>
          </a:xfrm>
          <a:custGeom>
            <a:avLst/>
            <a:gdLst/>
            <a:ahLst/>
            <a:cxnLst/>
            <a:rect l="l" t="t" r="r" b="b"/>
            <a:pathLst>
              <a:path w="417900" h="428815">
                <a:moveTo>
                  <a:pt x="0" y="0"/>
                </a:moveTo>
                <a:lnTo>
                  <a:pt x="417899" y="0"/>
                </a:lnTo>
                <a:lnTo>
                  <a:pt x="417899" y="428815"/>
                </a:lnTo>
                <a:lnTo>
                  <a:pt x="0" y="428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V="1">
            <a:off x="107957" y="-228040"/>
            <a:ext cx="2647025" cy="2647025"/>
          </a:xfrm>
          <a:custGeom>
            <a:avLst/>
            <a:gdLst/>
            <a:ahLst/>
            <a:cxnLst/>
            <a:rect l="l" t="t" r="r" b="b"/>
            <a:pathLst>
              <a:path w="2647025" h="2647025">
                <a:moveTo>
                  <a:pt x="0" y="2647025"/>
                </a:moveTo>
                <a:lnTo>
                  <a:pt x="2647025" y="2647025"/>
                </a:lnTo>
                <a:lnTo>
                  <a:pt x="2647025" y="0"/>
                </a:lnTo>
                <a:lnTo>
                  <a:pt x="0" y="0"/>
                </a:lnTo>
                <a:lnTo>
                  <a:pt x="0" y="264702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V="1">
            <a:off x="16168874" y="7242215"/>
            <a:ext cx="1604776" cy="1634494"/>
          </a:xfrm>
          <a:custGeom>
            <a:avLst/>
            <a:gdLst/>
            <a:ahLst/>
            <a:cxnLst/>
            <a:rect l="l" t="t" r="r" b="b"/>
            <a:pathLst>
              <a:path w="1604776" h="1634494">
                <a:moveTo>
                  <a:pt x="0" y="1634494"/>
                </a:moveTo>
                <a:lnTo>
                  <a:pt x="1604776" y="1634494"/>
                </a:lnTo>
                <a:lnTo>
                  <a:pt x="1604776" y="0"/>
                </a:lnTo>
                <a:lnTo>
                  <a:pt x="0" y="0"/>
                </a:lnTo>
                <a:lnTo>
                  <a:pt x="0" y="163449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530308" y="-1912717"/>
            <a:ext cx="3771430" cy="3799059"/>
          </a:xfrm>
          <a:custGeom>
            <a:avLst/>
            <a:gdLst/>
            <a:ahLst/>
            <a:cxnLst/>
            <a:rect l="l" t="t" r="r" b="b"/>
            <a:pathLst>
              <a:path w="3771430" h="3799059">
                <a:moveTo>
                  <a:pt x="0" y="0"/>
                </a:moveTo>
                <a:lnTo>
                  <a:pt x="3771429" y="0"/>
                </a:lnTo>
                <a:lnTo>
                  <a:pt x="3771429" y="3799059"/>
                </a:lnTo>
                <a:lnTo>
                  <a:pt x="0" y="37990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100892" y="1302705"/>
            <a:ext cx="13768841" cy="6780895"/>
          </a:xfrm>
          <a:custGeom>
            <a:avLst/>
            <a:gdLst/>
            <a:ahLst/>
            <a:cxnLst/>
            <a:rect l="l" t="t" r="r" b="b"/>
            <a:pathLst>
              <a:path w="13768841" h="6780895">
                <a:moveTo>
                  <a:pt x="0" y="0"/>
                </a:moveTo>
                <a:lnTo>
                  <a:pt x="13768841" y="0"/>
                </a:lnTo>
                <a:lnTo>
                  <a:pt x="13768841" y="6780895"/>
                </a:lnTo>
                <a:lnTo>
                  <a:pt x="0" y="6780895"/>
                </a:lnTo>
                <a:lnTo>
                  <a:pt x="0" y="0"/>
                </a:lnTo>
                <a:close/>
              </a:path>
            </a:pathLst>
          </a:custGeom>
          <a:blipFill>
            <a:blip r:embed="rId10"/>
            <a:stretch>
              <a:fillRect/>
            </a:stretch>
          </a:blipFill>
        </p:spPr>
      </p:sp>
      <p:grpSp>
        <p:nvGrpSpPr>
          <p:cNvPr id="13" name="Group 13"/>
          <p:cNvGrpSpPr/>
          <p:nvPr/>
        </p:nvGrpSpPr>
        <p:grpSpPr>
          <a:xfrm>
            <a:off x="11324787" y="3297809"/>
            <a:ext cx="5058758" cy="1845691"/>
            <a:chOff x="0" y="0"/>
            <a:chExt cx="3813879" cy="1391496"/>
          </a:xfrm>
        </p:grpSpPr>
        <p:sp>
          <p:nvSpPr>
            <p:cNvPr id="14" name="Freeform 14"/>
            <p:cNvSpPr/>
            <p:nvPr/>
          </p:nvSpPr>
          <p:spPr>
            <a:xfrm>
              <a:off x="0" y="0"/>
              <a:ext cx="3813879" cy="1391496"/>
            </a:xfrm>
            <a:custGeom>
              <a:avLst/>
              <a:gdLst/>
              <a:ahLst/>
              <a:cxnLst/>
              <a:rect l="l" t="t" r="r" b="b"/>
              <a:pathLst>
                <a:path w="3813879" h="1391496">
                  <a:moveTo>
                    <a:pt x="13774" y="0"/>
                  </a:moveTo>
                  <a:lnTo>
                    <a:pt x="3800105" y="0"/>
                  </a:lnTo>
                  <a:cubicBezTo>
                    <a:pt x="3807712" y="0"/>
                    <a:pt x="3813879" y="6167"/>
                    <a:pt x="3813879" y="13774"/>
                  </a:cubicBezTo>
                  <a:lnTo>
                    <a:pt x="3813879" y="1377722"/>
                  </a:lnTo>
                  <a:cubicBezTo>
                    <a:pt x="3813879" y="1385329"/>
                    <a:pt x="3807712" y="1391496"/>
                    <a:pt x="3800105" y="1391496"/>
                  </a:cubicBezTo>
                  <a:lnTo>
                    <a:pt x="13774" y="1391496"/>
                  </a:lnTo>
                  <a:cubicBezTo>
                    <a:pt x="6167" y="1391496"/>
                    <a:pt x="0" y="1385329"/>
                    <a:pt x="0" y="1377722"/>
                  </a:cubicBezTo>
                  <a:lnTo>
                    <a:pt x="0" y="13774"/>
                  </a:lnTo>
                  <a:cubicBezTo>
                    <a:pt x="0" y="6167"/>
                    <a:pt x="6167" y="0"/>
                    <a:pt x="13774" y="0"/>
                  </a:cubicBezTo>
                  <a:close/>
                </a:path>
              </a:pathLst>
            </a:custGeom>
            <a:solidFill>
              <a:srgbClr val="1C5739"/>
            </a:solidFill>
          </p:spPr>
        </p:sp>
        <p:sp>
          <p:nvSpPr>
            <p:cNvPr id="15" name="TextBox 15"/>
            <p:cNvSpPr txBox="1"/>
            <p:nvPr/>
          </p:nvSpPr>
          <p:spPr>
            <a:xfrm>
              <a:off x="0" y="-47625"/>
              <a:ext cx="3813879" cy="1439121"/>
            </a:xfrm>
            <a:prstGeom prst="rect">
              <a:avLst/>
            </a:prstGeom>
          </p:spPr>
          <p:txBody>
            <a:bodyPr lIns="50800" tIns="50800" rIns="50800" bIns="50800" rtlCol="0" anchor="ctr"/>
            <a:lstStyle/>
            <a:p>
              <a:pPr algn="ctr">
                <a:lnSpc>
                  <a:spcPts val="3500"/>
                </a:lnSpc>
              </a:pPr>
              <a:endParaRPr/>
            </a:p>
          </p:txBody>
        </p:sp>
      </p:grpSp>
      <p:sp>
        <p:nvSpPr>
          <p:cNvPr id="16" name="TextBox 16"/>
          <p:cNvSpPr txBox="1"/>
          <p:nvPr/>
        </p:nvSpPr>
        <p:spPr>
          <a:xfrm>
            <a:off x="11457279" y="3375613"/>
            <a:ext cx="4625129" cy="1619533"/>
          </a:xfrm>
          <a:prstGeom prst="rect">
            <a:avLst/>
          </a:prstGeom>
        </p:spPr>
        <p:txBody>
          <a:bodyPr lIns="0" tIns="0" rIns="0" bIns="0" rtlCol="0" anchor="t">
            <a:spAutoFit/>
          </a:bodyPr>
          <a:lstStyle/>
          <a:p>
            <a:pPr marL="402408" lvl="1" indent="-201204">
              <a:lnSpc>
                <a:spcPts val="2609"/>
              </a:lnSpc>
              <a:buFont typeface="Arial"/>
              <a:buChar char="•"/>
            </a:pPr>
            <a:r>
              <a:rPr lang="en-US" sz="1863" spc="182">
                <a:solidFill>
                  <a:srgbClr val="FFFFFF"/>
                </a:solidFill>
                <a:latin typeface="Crimson Pro"/>
              </a:rPr>
              <a:t>Chú ý nhất là Apechete, thương hiệu này đã mang lại doanh thu đáng kể nhất với tổng doanh thu hơn 32 triệu đô la và hơn 3 triệu đô la lợi nhuận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1330</Words>
  <Application>Microsoft Office PowerPoint</Application>
  <PresentationFormat>Custom</PresentationFormat>
  <Paragraphs>86</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Crimson Pro</vt:lpstr>
      <vt:lpstr>Open Sauce</vt:lpstr>
      <vt:lpstr>Calibri</vt:lpstr>
      <vt:lpstr>Crimson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PTKD</dc:title>
  <cp:lastModifiedBy>Tô Hoàng Minh Quân</cp:lastModifiedBy>
  <cp:revision>3</cp:revision>
  <dcterms:created xsi:type="dcterms:W3CDTF">2006-08-16T00:00:00Z</dcterms:created>
  <dcterms:modified xsi:type="dcterms:W3CDTF">2024-01-08T07:03:03Z</dcterms:modified>
  <dc:identifier>DAF0mzD7cJw</dc:identifier>
</cp:coreProperties>
</file>